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  <p:sldMasterId id="2147483955" r:id="rId2"/>
    <p:sldMasterId id="2147483980" r:id="rId3"/>
    <p:sldMasterId id="2147483993" r:id="rId4"/>
    <p:sldMasterId id="2147484237" r:id="rId5"/>
    <p:sldMasterId id="2147484955" r:id="rId6"/>
    <p:sldMasterId id="2147485494" r:id="rId7"/>
    <p:sldMasterId id="2147485506" r:id="rId8"/>
    <p:sldMasterId id="2147485531" r:id="rId9"/>
    <p:sldMasterId id="2147485593" r:id="rId10"/>
    <p:sldMasterId id="2147485619" r:id="rId11"/>
  </p:sldMasterIdLst>
  <p:notesMasterIdLst>
    <p:notesMasterId r:id="rId69"/>
  </p:notesMasterIdLst>
  <p:handoutMasterIdLst>
    <p:handoutMasterId r:id="rId70"/>
  </p:handoutMasterIdLst>
  <p:sldIdLst>
    <p:sldId id="722" r:id="rId12"/>
    <p:sldId id="6214" r:id="rId13"/>
    <p:sldId id="7172" r:id="rId14"/>
    <p:sldId id="7171" r:id="rId15"/>
    <p:sldId id="6212" r:id="rId16"/>
    <p:sldId id="7152" r:id="rId17"/>
    <p:sldId id="6772" r:id="rId18"/>
    <p:sldId id="7153" r:id="rId19"/>
    <p:sldId id="5410" r:id="rId20"/>
    <p:sldId id="5094" r:id="rId21"/>
    <p:sldId id="5412" r:id="rId22"/>
    <p:sldId id="5095" r:id="rId23"/>
    <p:sldId id="5413" r:id="rId24"/>
    <p:sldId id="6213" r:id="rId25"/>
    <p:sldId id="5838" r:id="rId26"/>
    <p:sldId id="6042" r:id="rId27"/>
    <p:sldId id="6043" r:id="rId28"/>
    <p:sldId id="5100" r:id="rId29"/>
    <p:sldId id="5490" r:id="rId30"/>
    <p:sldId id="5839" r:id="rId31"/>
    <p:sldId id="7176" r:id="rId32"/>
    <p:sldId id="7173" r:id="rId33"/>
    <p:sldId id="7174" r:id="rId34"/>
    <p:sldId id="6200" r:id="rId35"/>
    <p:sldId id="5504" r:id="rId36"/>
    <p:sldId id="7177" r:id="rId37"/>
    <p:sldId id="7178" r:id="rId38"/>
    <p:sldId id="7179" r:id="rId39"/>
    <p:sldId id="6208" r:id="rId40"/>
    <p:sldId id="6210" r:id="rId41"/>
    <p:sldId id="7183" r:id="rId42"/>
    <p:sldId id="7180" r:id="rId43"/>
    <p:sldId id="5879" r:id="rId44"/>
    <p:sldId id="6095" r:id="rId45"/>
    <p:sldId id="6096" r:id="rId46"/>
    <p:sldId id="5817" r:id="rId47"/>
    <p:sldId id="7133" r:id="rId48"/>
    <p:sldId id="7137" r:id="rId49"/>
    <p:sldId id="7147" r:id="rId50"/>
    <p:sldId id="7146" r:id="rId51"/>
    <p:sldId id="7145" r:id="rId52"/>
    <p:sldId id="7181" r:id="rId53"/>
    <p:sldId id="6217" r:id="rId54"/>
    <p:sldId id="6151" r:id="rId55"/>
    <p:sldId id="7141" r:id="rId56"/>
    <p:sldId id="7142" r:id="rId57"/>
    <p:sldId id="7143" r:id="rId58"/>
    <p:sldId id="7144" r:id="rId59"/>
    <p:sldId id="7073" r:id="rId60"/>
    <p:sldId id="7149" r:id="rId61"/>
    <p:sldId id="7150" r:id="rId62"/>
    <p:sldId id="7151" r:id="rId63"/>
    <p:sldId id="5993" r:id="rId64"/>
    <p:sldId id="5992" r:id="rId65"/>
    <p:sldId id="6137" r:id="rId66"/>
    <p:sldId id="6138" r:id="rId67"/>
    <p:sldId id="7182" r:id="rId6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01"/>
    <p:restoredTop sz="73493" autoAdjust="0"/>
  </p:normalViewPr>
  <p:slideViewPr>
    <p:cSldViewPr>
      <p:cViewPr varScale="1">
        <p:scale>
          <a:sx n="69" d="100"/>
          <a:sy n="69" d="100"/>
        </p:scale>
        <p:origin x="240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5.xml"/><Relationship Id="rId21" Type="http://schemas.openxmlformats.org/officeDocument/2006/relationships/slide" Target="slides/slide10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63" Type="http://schemas.openxmlformats.org/officeDocument/2006/relationships/slide" Target="slides/slide52.xml"/><Relationship Id="rId68" Type="http://schemas.openxmlformats.org/officeDocument/2006/relationships/slide" Target="slides/slide5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66" Type="http://schemas.openxmlformats.org/officeDocument/2006/relationships/slide" Target="slides/slide55.xml"/><Relationship Id="rId7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0.xml"/><Relationship Id="rId19" Type="http://schemas.openxmlformats.org/officeDocument/2006/relationships/slide" Target="slides/slide8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slide" Target="slides/slide45.xml"/><Relationship Id="rId64" Type="http://schemas.openxmlformats.org/officeDocument/2006/relationships/slide" Target="slides/slide53.xml"/><Relationship Id="rId69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0.xml"/><Relationship Id="rId72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59" Type="http://schemas.openxmlformats.org/officeDocument/2006/relationships/slide" Target="slides/slide48.xml"/><Relationship Id="rId67" Type="http://schemas.openxmlformats.org/officeDocument/2006/relationships/slide" Target="slides/slide56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54" Type="http://schemas.openxmlformats.org/officeDocument/2006/relationships/slide" Target="slides/slide43.xml"/><Relationship Id="rId62" Type="http://schemas.openxmlformats.org/officeDocument/2006/relationships/slide" Target="slides/slide51.xml"/><Relationship Id="rId7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slide" Target="slides/slide49.xml"/><Relationship Id="rId65" Type="http://schemas.openxmlformats.org/officeDocument/2006/relationships/slide" Target="slides/slide54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9" Type="http://schemas.openxmlformats.org/officeDocument/2006/relationships/slide" Target="slides/slide28.xml"/><Relationship Id="rId34" Type="http://schemas.openxmlformats.org/officeDocument/2006/relationships/slide" Target="slides/slide23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7" Type="http://schemas.openxmlformats.org/officeDocument/2006/relationships/slideMaster" Target="slideMasters/slideMaster7.xml"/><Relationship Id="rId7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0EF95D2-65B3-BC4E-8994-D9482C3147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480074-238B-C845-9DF1-E3B8736938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D9B9FAA0-F3AA-164C-A8BD-BFC7CCCEAE52}" type="datetimeFigureOut">
              <a:rPr lang="en-US"/>
              <a:pPr>
                <a:defRPr/>
              </a:pPr>
              <a:t>10/24/22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D1350C-FD2B-E248-96CE-E06DB4CA70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C9C76E-AF9C-0049-9FFB-63472F0B4A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CEAE43-671A-134F-A694-642B51FC36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0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6C4613C-2A39-F64E-84B3-3F6A11D93F5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1BAA2B-7F55-B545-81D8-BC58BCB6AAC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F6B843C-A49F-BB4F-9599-3D41488860B0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987A64C-9D1C-0947-8690-7A7364BA5D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047D10F-1509-E044-9AEB-E169ACB278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7BEBF0-B94A-A74D-8C8F-7CA6F4159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BA436-1CB7-B144-9089-6AE4863D9D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87973AD7-D932-2641-9FAC-D90A34A34A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719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7219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37044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3972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57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5592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F49D761E-079B-3A43-A0C1-56738B900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28C7A81-0A0B-D244-889C-5A3877A984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461A3A-19C1-6742-B33C-E82599843E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802AA-8BB7-3742-A18E-53EE2E571A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29039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38F5F6B-4812-ED46-9852-1A1D2FDF55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C66C216-AE14-164E-889E-205F940AC2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DF842-8045-BE40-A628-838F16121C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204730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246064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21040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241621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285756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10530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47661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318931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29831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93231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6441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5178386-4527-D04C-A145-D5B3D2603F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F9D8ABF-6230-094A-9EDE-56A9D686A9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E305C-B8FF-454A-9CA8-EE0240EF54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980287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16273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885878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410180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44154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91403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689856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62061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285920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323461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7706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F6D0A8C-43A2-0846-A293-684F4F4134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CB41D5-9472-8642-97A1-14D9CEAC7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7CB61-AAE3-8045-AE06-1A684E2F2F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65344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599072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169297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65364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184504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323237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2273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9D4990C3-AFD6-714F-9B03-BC4195478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E7FB765-34D1-DF41-8747-11911A693F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B110D5-34A8-9B4C-BDB5-1EB7B2FE1E4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BBE6A7F-C792-7D49-BE9F-D64860B6D1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E2D44EE-9CAA-254F-8FE6-8F96AE6ECC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6FACBA1-D57B-B34E-ACFE-02435ADE91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C0F87B4-4192-F646-81F8-2C0C7A260D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920136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2D45177-2B41-9444-90E4-C2791D94B0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10195A5-F3C2-4344-8977-0F2E9531C2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6311B-B26C-1843-8F22-1D34BAB78C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73308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34E7E05-FA4E-BD44-9157-DED716661F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401F7CF-5DCE-214C-9FA5-2C32D5D02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BB808-EEB4-FC44-8F4F-57765C4617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06714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AB8189-9772-5A48-BB64-467914A6E3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BB8798-0F73-F747-A8B5-AF2F7E5E59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F28AE-7D1E-BE4E-86DC-06E811651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575379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276BE32-1F40-2F4E-B395-BF76BF71ED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64503EE-C424-EF40-B233-E3ABF2AFC1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35D18-7AB3-D940-8828-F8281319B3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078123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59078F4-87DD-E64E-ABEA-71B20813AC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7288BEBE-33A5-7D45-B41C-69AB0A7B66B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FF28B-D01D-C149-B550-EA6BEA78AD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717059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0A5223D-518D-EE43-8DC6-24C43958C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9742B4B-02A6-B24E-9663-9E2F1432A5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161BF-1539-0F4D-A952-AF1C695384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39576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E620C32-CEC5-7E4C-AD46-21272E5C1B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0B0AD9D-0CD8-6542-9483-38DC6A45F9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1CF28-5D0E-E44A-89D4-BF041E9AC6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251883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80F4A4-9DBD-6148-8085-1E7FA6B07E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9D569E9-7671-8845-9950-BD96A92758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A8015-CC4B-4A4B-AE94-736E9EFB2E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348666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E194FBD-CBF2-CC4C-9E7F-7238D611A1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646953-367C-254B-A75B-5F851C4818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EE5B3-F084-714B-A7C0-B4B44CC190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268582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857EE-B184-034E-AF43-4E3BDF9329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078EB12-998C-BB49-9975-DD36DE6E7B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A6312-4DA5-5F41-A5C2-D8D38D5DB2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742399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D5B1037-11B1-C240-8627-BEB0C353C3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B0B88AB-80FC-A648-BAEC-75AB5C417C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7AF12-3046-494D-922E-3FF329FD6B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786361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AB1779-B1F7-0E41-B706-7B363575992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3BA025A2-4B27-0448-A0E8-F26FB24D2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9892E-F2B4-2C49-AE9A-35018767CEF9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6CDB1ACD-4239-5441-8DCE-52B366DC4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7EC090D-C02D-D044-83D0-1FFC33723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50D9B-087F-7C49-AFE5-F9AD5097BC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677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725BEEEA-2170-9F43-8EC9-F3136F23D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F93FF-3D34-7244-B36E-5204F826A5CD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A59EF40C-2A11-3B48-BFB0-16AAB49F0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C5DA0092-B270-AF40-B9EC-F4CF501CE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498E1-670D-D040-BAA6-886384A3A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75892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AA4A58B-252F-624B-9360-749295F0226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9F3E-A361-C346-85D5-979F2CC237CE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33EF87B2-B80E-AF49-BACB-1920B29D6D9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13BF056A-8374-BC42-BC30-5004950A6C7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5AAE7-C243-D34C-97D6-0313C4DE4A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5740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27F00-3FAD-DB4B-B009-BA21688A2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8C979-17E9-BC44-934C-C5EDB0878512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8BD8-69A8-1D42-8EDD-534567095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346320DF-7E22-1744-865C-C4D45C082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5AC11-0F23-F642-8099-14F66C1D0E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67946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C2D106-B44B-A649-A69D-D18A07041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EEE20-C875-624B-AF0A-6E9AE1BBD7B0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0991D5-BC99-9646-A299-07DB91E28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F16DF255-6384-3442-9D80-769A1096C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65FCA-DA27-DF47-A5E6-DFAFFE432F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1569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5F50695-07A8-7745-8ED2-FA2D7ACC1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7627-6B44-6447-9F49-4DE1F8B2FA06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75FBDC9-F372-A149-B662-F0A155A02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E7D58A7A-56F8-BE4A-B5E2-489BED10F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1E75C-9A02-5847-902D-2A47F95313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30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9C1037-69BF-CB45-A1E1-A351E496DC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C97218F-5A30-C249-A8A5-2ECAB45AD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4ABED-3E16-E84E-9604-A4A8FA7BA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044817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6A26B00A-232B-C747-8274-70D0BDF22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CD87C-C64A-1D4B-84A1-51A208D403AF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CD268113-5D9A-594C-9431-399E35F29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CDE35D5F-6F77-6B49-BB46-BD2165F55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E3623-C154-BA49-83B6-5140FD361B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79102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05D5508C-5E14-0049-8573-70F136DE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39FC7-43DD-1E41-8B59-A1EF3005D51D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3DCFB623-1965-B64E-BD0C-02369443D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DC04BD00-0E6F-9C47-B0ED-839AFCD5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43A6F-C7DA-5E44-B3AF-6733FED425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8262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CB3B5A3-5768-B647-ADBF-28B4A06E4CA1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CD840152-C64A-D144-AE7A-41E475DE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DD66A-510D-144F-B22B-751965B3F964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43E30E6A-3009-BE49-B194-680E32FDD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3CD39DF1-55AC-0F4E-887C-960C4D163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9DE0D-8130-5A45-8A70-376CA98479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506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539A4703-5BA2-EB46-948C-BD93A3564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33E997C-DFEB-304C-B432-A70CAFAB83FD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6EB2D700-1CA1-2144-822D-110241EC6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EE6F440F-CEFA-514B-86B0-6C51F0818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68D1CE-FC8E-194F-BA06-5C6B63C377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43076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07201BC7-BED0-D843-93DB-22A8617BD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920F0-FEB1-2541-A059-C3FC5BE0A1E7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C49B5DAE-E24D-F744-8BAC-3CD662463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0CCC806-E2E1-C24D-A9B1-8C59BEADB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49200-EF1F-A641-8E2C-0A41573C35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3247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45A432FC-B1FC-3743-A6E8-67271640A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BBAF8-A45C-F042-8FF1-CB0E04081067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1E44A229-6EF5-AB47-ADF0-812C9506B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5FDE0C0A-82C9-934C-AB08-5FC4E93A2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7CBC5-1D32-1A4F-8557-6B88EE5700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6020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8C0AEDB-AE72-1C4B-98C5-DD8A57B0F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3D172127-04AB-F14E-8A77-E25FA91BEEE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39F5AA2-2F81-DE4D-857B-D03D37DA78D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F099C6E-3884-6249-A62E-9F695C70B3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0B983E7-8083-6541-91E7-371C364A38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EE0FBDF-FEFA-9C4C-B8C1-AA83F67044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D28897F-2C7E-7F46-B69F-DE95DCD1C7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52141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79652B2-5BA2-814B-9197-80813B25BC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72B4512-5C9F-F24B-ACE5-FEA941FA37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264BD-5CF8-8847-9120-583B5D924A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3210076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503F49-5E0A-6C4C-8707-2CDE1C016B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7EAE19-43CD-0149-9535-D4749EB052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4427A-0234-FF4A-B617-45AD81C031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9871914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C81874D-6987-554F-A2A7-E1C4E08879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6FDB72E-FF27-D348-8419-B96CBBA693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12D68-2B8E-0F43-9524-393EB5278A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667962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86B3CF1-52B7-1B4E-AE7A-0549C7D0B2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E095FFB-C259-2E43-9A62-A1D62518E0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471CD-8D2F-4F45-9D79-5AC74AB2E2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787787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FF74D33-B557-2D4A-8CA7-6C068BEA7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2B7CEDD-20B8-6243-B7DF-B621408F7A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057D-8804-B74F-813A-684A2729AF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669994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D416F44-F624-5048-899C-99A0F4C7AEA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4B80B40-48F5-3949-AFFD-6910D6AD59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67CE6-8CAF-1443-BB87-1F9BBECD8B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378178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F10A0E4-55E1-E344-A9A7-514DF6DE64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CA045D6-205E-8C4F-BF45-111FB3A7725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F0CEF-1A2E-4B4E-94B7-F9B11A1657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1885149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245C159-7A18-D446-8CE9-9D889808189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843B3-C745-6747-AEDF-DB017023B8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B418C-E36B-F240-8932-8FB0F5F595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008409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F161BD4-BE84-8F4C-9366-F61686248C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811B5C-E6B4-E142-A3B6-D8C754CE31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0E76B-E272-4B47-B40C-ABE8AA31BA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090535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125170-765C-1843-9206-97B56AC292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C4D52BE-7BDA-3943-867D-4DCAC5A7CE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7DE28-7A66-164E-95E7-450898FA5D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1523695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C3415BA-4F86-7645-B96B-6D52B81FB1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95352D9-45D6-C143-B112-7757F6ECFD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576C8-4CB5-EB47-A907-7F94696BF5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87412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3AD25134-EA78-B244-BD5E-7B5D1163F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C4557B9-6B1E-2F4D-B6C2-B2A1DA603A4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F4B93D-BF22-A149-BABA-90115B5D13E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0DF3E3D-46D9-DB43-8730-C0994CEC1A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21A4F04-3E3C-1847-A6F0-DE424E4F54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FBFE3F-2108-1444-A8AF-58789E512E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930F04B-11B6-5640-A1E4-882842C3BE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70021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E2F54E-60B9-2F4F-89E6-30CBFA1ABA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67796C9-FBA3-3942-A3B6-53B40D25BA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3CF7A15-8D90-1445-BE37-F18227DCF4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48316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3FA9C44-8B01-8249-93D9-1383E87490C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CEF2B4A-BAB8-3D4F-9B4C-D6A6221B395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DB02DC1-0A42-4A43-BE99-F4D1DC9EAA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793429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F7DD1FF-752F-CF4C-8945-3B4238296D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513F226-2EB8-7844-A867-B8F2BD7B39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C317A-7115-1447-A3EA-179600B564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406497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27C71B-EDC2-1445-BBA8-6407822491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B958A16-5E9C-B445-AF57-EF5CDEBF3E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AB06FE8-1E6A-3342-8236-C414132BF5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869626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02AFDBD5-081C-2C49-9625-F770FCBA5E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5294AE6-4DF2-EC4B-9344-697D8BAF10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1B1B105-BE8E-8842-8E6D-0757A98AA2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814230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AC96CBF-A6DE-D046-A601-59A502E064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FDE946E-95D0-5A4C-B651-F48795EF13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D70267-3EB3-DF44-AB1B-3C13678813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9322701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E562540-E7C4-BB43-B566-144491F47A4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05215AC-8F39-1E47-9F14-BF46137277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15B707F-67A4-DA42-816E-5DF13A099C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27869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DF044A-9556-3740-9960-C2B708761B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75F002-2226-814E-A0B5-493B26014BE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9815857-AD7B-954C-A805-6C77805197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53617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B8C2278-83B5-F34A-A426-482F7D9975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745FE-DDF7-2949-AE24-A78FFF7D0B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5385B63-ABF2-1946-97AC-B4A44E920B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7262565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C9978C-3A26-2240-85BB-98C2D44E24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D6271E4-1979-1F4C-9E16-9D4FA0DB173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871C2D-B2AE-A446-B995-D8BF8ACD8C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459638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CACDB55-BD39-6349-B6F6-E9BA947B984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A13895-9246-964F-A123-DC4E8E000A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1131645-0551-0E43-AA4A-B37F3BEF45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26424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BB22F3D8-372A-7E4F-BAF0-2B62E16D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538D10A-B20C-1F4A-A69F-0F0B507B6CB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323C0A52-D6B6-4A4D-BD73-5955293DBD0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3D96CF-D2B5-284A-8A3B-88E2B14F16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E92EBB-E8F1-BB42-9972-9FC2F1E39D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815D7EE-6875-8949-837F-2AE3A4F79F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00691C5-9FA5-3F46-90A7-ED5D0D102B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276362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D4116A-1656-924F-8339-968CDC00B5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92E4BB7-CF8F-934D-88CB-2C51D02F64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33320-76E4-0249-8CA9-3902D9716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01908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978A423-3D9F-894F-B5AD-E1A2D46BB9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7848F5F-7FA1-4047-92D1-DE982BEA3E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479A0-53FE-6846-9177-9D957D5DB5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124980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009077-10AD-0947-8806-7D3C25918E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A347429-32EA-F843-AE5C-FC1A699EBC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AB052-3664-BF4F-993F-29369860E1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372301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642810-0270-CB48-A1CA-24DCF4455E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1DA97B-4E00-DC4F-B7DB-18E15C4344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EB4A5-7404-294B-999D-175F606D6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956067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BD8FCD-1BEB-6A42-B8B1-C39ED5BE27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1A21973-5A9E-154E-A49A-033DD08EB7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13A1E-7D24-2943-AA19-843CF9E69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589785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B659D62-F008-694B-A107-310AB43E4C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66F093A-DC6C-3444-8F25-CDFB50F79E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812E9-CA0A-8244-A046-0571FC5453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2224249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96B94DE-149A-A84D-858F-4D5B428FA7A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4B1C692-591D-3346-8E1A-A19CC1BBF0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001C4-BF5C-F640-BD99-70162C202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486558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0CA2F-7EF4-4D4B-B05E-9CD06D97C0C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9E563-85B6-884B-A069-BAB01B87B7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D0717-7499-9E44-845B-E851FCB169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189640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62426B-A5A0-F944-991E-0F589442A9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BECD59-3F6D-0145-A9B5-5EE2DF859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9139E-1132-E74D-AAEB-A81F8150B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245188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00FC4D-28B2-774A-BDF5-CB3A5D1E70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DB0E60-2A7B-1B44-BB6D-97BF3A139C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C9412-F662-064D-BEDC-D33A60B08A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1760168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3EA30-DFF3-9C4B-9691-5C9AAB88EB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2EE262-3A13-4443-80B8-614C7A4B25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70A1F-36EE-AC4A-B790-1CFE7EEC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5264658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76F68-C964-6F4C-B323-CADD64DDE3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A41114-0EC5-4244-A8AE-388F27C490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1C9BF-9555-1749-A87B-CA7C52D013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7548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FE7A5D5-3B98-3B4A-91BA-CD8ED2A5A9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EFE7942-9EC5-AF40-968B-2407967B1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9CDE0-5DCD-7B46-AA26-4594E19FFC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53652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3207847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136295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7259404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7891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363197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7343161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799603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0208442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3668476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632120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6AB2A2-A4A5-5347-AAE3-FADA1FF8F55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6606DB9-E3E9-1843-B9B4-2362ED017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B7584-59C6-714F-BE89-0E36189F28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201230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180403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2334251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2404959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134840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358040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274157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173438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7797085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169784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20172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F4482DE-19EA-F743-8B0C-AF1B284B22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03AB263-31E2-B64E-A81F-2C5639871A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25E77-4C52-7848-99F4-1877F0C588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2323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3910160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565557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31018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865251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905521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948639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126672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78194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48424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20196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image" Target="../media/image1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92C6B81F-42E3-BA45-9AF8-76399543A6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493C66BC-7CB9-274E-A6C9-B92762DA9C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01E58F-3A9C-DD48-B289-923861D1A91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1BD1387-A05D-394B-B8F4-FF02837F72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D774979-90F4-4840-9857-53A7B1F74F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6F68501F-FFFE-D945-94C6-E836699281F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22DE2E1B-F139-C24D-B148-F753FB6E46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44" name="Picture 7" descr="safari.png">
            <a:extLst>
              <a:ext uri="{FF2B5EF4-FFF2-40B4-BE49-F238E27FC236}">
                <a16:creationId xmlns:a16="http://schemas.microsoft.com/office/drawing/2014/main" id="{BC64FB04-0B55-5F44-8D26-EFDD28FAA22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24" r:id="rId2"/>
    <p:sldLayoutId id="2147485225" r:id="rId3"/>
    <p:sldLayoutId id="2147485226" r:id="rId4"/>
    <p:sldLayoutId id="2147485227" r:id="rId5"/>
    <p:sldLayoutId id="2147485228" r:id="rId6"/>
    <p:sldLayoutId id="2147485229" r:id="rId7"/>
    <p:sldLayoutId id="2147485230" r:id="rId8"/>
    <p:sldLayoutId id="2147485231" r:id="rId9"/>
    <p:sldLayoutId id="2147485232" r:id="rId10"/>
    <p:sldLayoutId id="2147485233" r:id="rId11"/>
    <p:sldLayoutId id="214748523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39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94" r:id="rId1"/>
    <p:sldLayoutId id="2147485595" r:id="rId2"/>
    <p:sldLayoutId id="2147485596" r:id="rId3"/>
    <p:sldLayoutId id="2147485597" r:id="rId4"/>
    <p:sldLayoutId id="2147485598" r:id="rId5"/>
    <p:sldLayoutId id="2147485599" r:id="rId6"/>
    <p:sldLayoutId id="2147485600" r:id="rId7"/>
    <p:sldLayoutId id="2147485601" r:id="rId8"/>
    <p:sldLayoutId id="2147485602" r:id="rId9"/>
    <p:sldLayoutId id="2147485603" r:id="rId10"/>
    <p:sldLayoutId id="2147485604" r:id="rId11"/>
    <p:sldLayoutId id="214748560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45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20" r:id="rId1"/>
    <p:sldLayoutId id="2147485621" r:id="rId2"/>
    <p:sldLayoutId id="2147485622" r:id="rId3"/>
    <p:sldLayoutId id="2147485623" r:id="rId4"/>
    <p:sldLayoutId id="2147485624" r:id="rId5"/>
    <p:sldLayoutId id="2147485625" r:id="rId6"/>
    <p:sldLayoutId id="2147485626" r:id="rId7"/>
    <p:sldLayoutId id="2147485627" r:id="rId8"/>
    <p:sldLayoutId id="2147485628" r:id="rId9"/>
    <p:sldLayoutId id="2147485629" r:id="rId10"/>
    <p:sldLayoutId id="214748563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0A0E6827-15C8-D447-A4FE-6DDF088FB8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F4E6558B-D79E-0043-98F6-220664313A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DE46EEF-442F-5D41-8A5E-30A426FA3E1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D8ED9886-DC67-CA49-8DA9-4C7214252D8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40979D66-0FA0-8E40-92EB-4AE393C5B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73CEE983-44B3-8348-BF71-4537AAB420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A12130F7-CF5E-0143-A9C0-6A7DC811CC0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7656" name="Picture 7" descr="safari.png">
            <a:extLst>
              <a:ext uri="{FF2B5EF4-FFF2-40B4-BE49-F238E27FC236}">
                <a16:creationId xmlns:a16="http://schemas.microsoft.com/office/drawing/2014/main" id="{7D612E43-C5EE-5048-9650-6137A6E4146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4" r:id="rId2"/>
    <p:sldLayoutId id="2147485305" r:id="rId3"/>
    <p:sldLayoutId id="2147485306" r:id="rId4"/>
    <p:sldLayoutId id="2147485307" r:id="rId5"/>
    <p:sldLayoutId id="2147485308" r:id="rId6"/>
    <p:sldLayoutId id="2147485309" r:id="rId7"/>
    <p:sldLayoutId id="2147485310" r:id="rId8"/>
    <p:sldLayoutId id="2147485311" r:id="rId9"/>
    <p:sldLayoutId id="2147485312" r:id="rId10"/>
    <p:sldLayoutId id="2147485313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36FF5B-B817-3248-B1BE-89B242E8F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9939" name="Text Placeholder 2">
            <a:extLst>
              <a:ext uri="{FF2B5EF4-FFF2-40B4-BE49-F238E27FC236}">
                <a16:creationId xmlns:a16="http://schemas.microsoft.com/office/drawing/2014/main" id="{530DFD7F-D03B-304F-B9A4-66B484C057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38DA1-3AC9-7848-8F3D-625425CFCA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035F1374-CFE1-074A-AFD7-2680A2544200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E0C30-0DC0-8140-9A88-68520FBA32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89A7BE4-AC87-1643-A287-B8425B91E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94547778-4309-4A4E-AFF8-827346471F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4" r:id="rId1"/>
    <p:sldLayoutId id="2147485315" r:id="rId2"/>
    <p:sldLayoutId id="2147485316" r:id="rId3"/>
    <p:sldLayoutId id="2147485317" r:id="rId4"/>
    <p:sldLayoutId id="2147485318" r:id="rId5"/>
    <p:sldLayoutId id="2147485319" r:id="rId6"/>
    <p:sldLayoutId id="2147485320" r:id="rId7"/>
    <p:sldLayoutId id="2147485321" r:id="rId8"/>
    <p:sldLayoutId id="2147485322" r:id="rId9"/>
    <p:sldLayoutId id="2147485323" r:id="rId10"/>
    <p:sldLayoutId id="2147485324" r:id="rId11"/>
    <p:sldLayoutId id="2147485325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50B0808F-49E2-AB42-ACBA-4E35ED922A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562AC510-B8DF-A441-B35B-899DA7A961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CC8208DC-5F6B-E449-AF5F-DA8F53B610F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2CFAF1D-3E13-B549-BCE4-645402069D9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CF8A26E8-21FA-874A-BBD9-7AB3F548D1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79714397-DDB8-1D40-B2A0-37E6CD8344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17505EFF-7EB4-CD41-8710-71671FCD9C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3256" name="Picture 7" descr="safari.png">
            <a:extLst>
              <a:ext uri="{FF2B5EF4-FFF2-40B4-BE49-F238E27FC236}">
                <a16:creationId xmlns:a16="http://schemas.microsoft.com/office/drawing/2014/main" id="{4B855D20-735A-E147-9633-5EF53191A25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6" r:id="rId1"/>
    <p:sldLayoutId id="2147485327" r:id="rId2"/>
    <p:sldLayoutId id="2147485328" r:id="rId3"/>
    <p:sldLayoutId id="2147485329" r:id="rId4"/>
    <p:sldLayoutId id="2147485330" r:id="rId5"/>
    <p:sldLayoutId id="2147485331" r:id="rId6"/>
    <p:sldLayoutId id="2147485332" r:id="rId7"/>
    <p:sldLayoutId id="2147485333" r:id="rId8"/>
    <p:sldLayoutId id="2147485334" r:id="rId9"/>
    <p:sldLayoutId id="2147485335" r:id="rId10"/>
    <p:sldLayoutId id="214748533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AAAA2B8E-1380-824A-B8DB-CB75F19400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E388CACB-9070-D241-AEB3-F5601B9684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3334574-36A6-D841-9BF1-505C85F84C3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B81B7CC0-EA57-B64A-A380-FEE9D4D6634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42786A5A-CF13-CB4F-9A96-305D1DC0C7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B3D8C9C5-A709-DE4A-A600-A884A00AD5E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4CF90C62-F606-754B-AB94-6F167773B0B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339" r:id="rId2"/>
    <p:sldLayoutId id="2147485340" r:id="rId3"/>
    <p:sldLayoutId id="2147485341" r:id="rId4"/>
    <p:sldLayoutId id="2147485342" r:id="rId5"/>
    <p:sldLayoutId id="2147485343" r:id="rId6"/>
    <p:sldLayoutId id="2147485344" r:id="rId7"/>
    <p:sldLayoutId id="2147485345" r:id="rId8"/>
    <p:sldLayoutId id="2147485346" r:id="rId9"/>
    <p:sldLayoutId id="2147485347" r:id="rId10"/>
    <p:sldLayoutId id="21474853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1026">
            <a:extLst>
              <a:ext uri="{FF2B5EF4-FFF2-40B4-BE49-F238E27FC236}">
                <a16:creationId xmlns:a16="http://schemas.microsoft.com/office/drawing/2014/main" id="{767842EF-2E87-9649-8E4C-4EF07515E6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25667" name="Rectangle 1027">
            <a:extLst>
              <a:ext uri="{FF2B5EF4-FFF2-40B4-BE49-F238E27FC236}">
                <a16:creationId xmlns:a16="http://schemas.microsoft.com/office/drawing/2014/main" id="{7F46E882-405C-294F-A176-5EB4B6E5E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955FDDD-00C5-1D4C-912E-1BDB0E3BD3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1267A1-BE40-C34F-A587-D92B7D4A5D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>
              <a:defRPr/>
            </a:pPr>
            <a:fld id="{B1C60925-3F6D-0244-A63C-8428EA4EFD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5670" name="Line 1032">
            <a:extLst>
              <a:ext uri="{FF2B5EF4-FFF2-40B4-BE49-F238E27FC236}">
                <a16:creationId xmlns:a16="http://schemas.microsoft.com/office/drawing/2014/main" id="{BEFE2080-76AE-4B40-AEAD-392FD767B1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671" name="Line 1033">
            <a:extLst>
              <a:ext uri="{FF2B5EF4-FFF2-40B4-BE49-F238E27FC236}">
                <a16:creationId xmlns:a16="http://schemas.microsoft.com/office/drawing/2014/main" id="{23A53299-EA82-2047-A09E-6BA50065689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8" r:id="rId1"/>
    <p:sldLayoutId id="2147485257" r:id="rId2"/>
    <p:sldLayoutId id="2147485258" r:id="rId3"/>
    <p:sldLayoutId id="2147485259" r:id="rId4"/>
    <p:sldLayoutId id="2147485260" r:id="rId5"/>
    <p:sldLayoutId id="2147485261" r:id="rId6"/>
    <p:sldLayoutId id="2147485262" r:id="rId7"/>
    <p:sldLayoutId id="2147485263" r:id="rId8"/>
    <p:sldLayoutId id="2147485264" r:id="rId9"/>
    <p:sldLayoutId id="2147485265" r:id="rId10"/>
    <p:sldLayoutId id="2147485266" r:id="rId11"/>
    <p:sldLayoutId id="214748526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13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5" r:id="rId1"/>
    <p:sldLayoutId id="2147485496" r:id="rId2"/>
    <p:sldLayoutId id="2147485497" r:id="rId3"/>
    <p:sldLayoutId id="2147485498" r:id="rId4"/>
    <p:sldLayoutId id="2147485499" r:id="rId5"/>
    <p:sldLayoutId id="2147485500" r:id="rId6"/>
    <p:sldLayoutId id="2147485501" r:id="rId7"/>
    <p:sldLayoutId id="2147485502" r:id="rId8"/>
    <p:sldLayoutId id="2147485503" r:id="rId9"/>
    <p:sldLayoutId id="2147485504" r:id="rId10"/>
    <p:sldLayoutId id="214748550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69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07" r:id="rId1"/>
    <p:sldLayoutId id="2147485508" r:id="rId2"/>
    <p:sldLayoutId id="2147485509" r:id="rId3"/>
    <p:sldLayoutId id="2147485510" r:id="rId4"/>
    <p:sldLayoutId id="2147485511" r:id="rId5"/>
    <p:sldLayoutId id="2147485512" r:id="rId6"/>
    <p:sldLayoutId id="2147485513" r:id="rId7"/>
    <p:sldLayoutId id="2147485514" r:id="rId8"/>
    <p:sldLayoutId id="2147485515" r:id="rId9"/>
    <p:sldLayoutId id="2147485516" r:id="rId10"/>
    <p:sldLayoutId id="214748551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914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2" r:id="rId1"/>
    <p:sldLayoutId id="2147485533" r:id="rId2"/>
    <p:sldLayoutId id="2147485534" r:id="rId3"/>
    <p:sldLayoutId id="2147485535" r:id="rId4"/>
    <p:sldLayoutId id="2147485536" r:id="rId5"/>
    <p:sldLayoutId id="2147485537" r:id="rId6"/>
    <p:sldLayoutId id="2147485538" r:id="rId7"/>
    <p:sldLayoutId id="2147485539" r:id="rId8"/>
    <p:sldLayoutId id="2147485540" r:id="rId9"/>
    <p:sldLayoutId id="2147485541" r:id="rId10"/>
    <p:sldLayoutId id="214748554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tiff"/><Relationship Id="rId3" Type="http://schemas.openxmlformats.org/officeDocument/2006/relationships/hyperlink" Target="https://ethz.ch/en.html" TargetMode="External"/><Relationship Id="rId7" Type="http://schemas.openxmlformats.org/officeDocument/2006/relationships/image" Target="../media/image4.tiff"/><Relationship Id="rId2" Type="http://schemas.openxmlformats.org/officeDocument/2006/relationships/hyperlink" Target="https://safari.ethz.ch/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twitter.com/mealser" TargetMode="External"/><Relationship Id="rId5" Type="http://schemas.openxmlformats.org/officeDocument/2006/relationships/hyperlink" Target="https://site.ieee.org/turkey/2018-yili-ieee-turkiye-bilim-odulleri-sahiplerini-buldu/" TargetMode="External"/><Relationship Id="rId4" Type="http://schemas.openxmlformats.org/officeDocument/2006/relationships/hyperlink" Target="https://arxiv.org/abs/1910.03936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11.png"/><Relationship Id="rId4" Type="http://schemas.openxmlformats.org/officeDocument/2006/relationships/hyperlink" Target="https://safari.ethz.ch/safari-group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9.xml"/><Relationship Id="rId5" Type="http://schemas.openxmlformats.org/officeDocument/2006/relationships/hyperlink" Target="https://safari.ethz.ch/safari-group/" TargetMode="Externa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9.xml"/><Relationship Id="rId4" Type="http://schemas.openxmlformats.org/officeDocument/2006/relationships/hyperlink" Target="https://safari.ethz.ch/safari-group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projects_and_seminars/fall2022/doku.php?id=genome_seq_mobile" TargetMode="External"/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tiff"/><Relationship Id="rId3" Type="http://schemas.openxmlformats.org/officeDocument/2006/relationships/hyperlink" Target="https://ethz.ch/en.html" TargetMode="External"/><Relationship Id="rId7" Type="http://schemas.openxmlformats.org/officeDocument/2006/relationships/image" Target="../media/image4.tiff"/><Relationship Id="rId2" Type="http://schemas.openxmlformats.org/officeDocument/2006/relationships/hyperlink" Target="https://safari.ethz.ch/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twitter.com/mealser" TargetMode="External"/><Relationship Id="rId5" Type="http://schemas.openxmlformats.org/officeDocument/2006/relationships/hyperlink" Target="https://site.ieee.org/turkey/2018-yili-ieee-turkiye-bilim-odulleri-sahiplerini-buldu/" TargetMode="External"/><Relationship Id="rId4" Type="http://schemas.openxmlformats.org/officeDocument/2006/relationships/hyperlink" Target="https://arxiv.org/abs/1910.03936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205.07957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9.xml"/><Relationship Id="rId4" Type="http://schemas.openxmlformats.org/officeDocument/2006/relationships/hyperlink" Target="https://github.com/CMU-SAFARI/Molecules2Variations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projects_and_seminars/fall2022/doku.php?id=bioinformatics" TargetMode="External"/><Relationship Id="rId2" Type="http://schemas.openxmlformats.org/officeDocument/2006/relationships/hyperlink" Target="https://safari.ethz.ch/projects_and_seminars/fall2022/doku.php?id=genome_seq_mobile" TargetMode="External"/><Relationship Id="rId1" Type="http://schemas.openxmlformats.org/officeDocument/2006/relationships/slideLayout" Target="../slideLayouts/slideLayout5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5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5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projects_and_seminars/fall2022/doku.php?id=bioinformatics" TargetMode="External"/><Relationship Id="rId2" Type="http://schemas.openxmlformats.org/officeDocument/2006/relationships/hyperlink" Target="https://safari.ethz.ch/projects_and_seminars/fall2022/doku.php?id=genome_seq_mobile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18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A41964-9r8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hyperlink" Target="https://www.youtube.com/watch?v=bmquDusnPkA" TargetMode="External"/><Relationship Id="rId1" Type="http://schemas.openxmlformats.org/officeDocument/2006/relationships/slideLayout" Target="../slideLayouts/slideLayout59.xml"/><Relationship Id="rId4" Type="http://schemas.openxmlformats.org/officeDocument/2006/relationships/hyperlink" Target="https://safari.ethz.ch/safari-live-seminar-sudhanva-gurumurthi-oct-25-2022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205.07957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9.xml"/><Relationship Id="rId4" Type="http://schemas.openxmlformats.org/officeDocument/2006/relationships/hyperlink" Target="https://github.com/CMU-SAFARI/Molecules2Variations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arxiv.org/pdf/2008.00961.pdf" TargetMode="External"/><Relationship Id="rId1" Type="http://schemas.openxmlformats.org/officeDocument/2006/relationships/slideLayout" Target="../slideLayouts/slideLayout6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angul-Lab-USC/review_technology_dictates_algorithms" TargetMode="External"/><Relationship Id="rId2" Type="http://schemas.openxmlformats.org/officeDocument/2006/relationships/hyperlink" Target="https://arxiv.org/abs/2003.00110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twitter.com/mealser/status/1435223377644503040" TargetMode="Externa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GenASM-approximate-string-matching-framework-for-genome-analysis_micro20-talk.pptx" TargetMode="External"/><Relationship Id="rId3" Type="http://schemas.openxmlformats.org/officeDocument/2006/relationships/hyperlink" Target="http://www.microarch.org/micro53/" TargetMode="External"/><Relationship Id="rId7" Type="http://schemas.openxmlformats.org/officeDocument/2006/relationships/hyperlink" Target="https://www.youtube.com/watch?v=srQVqPJFqjo" TargetMode="External"/><Relationship Id="rId2" Type="http://schemas.openxmlformats.org/officeDocument/2006/relationships/hyperlink" Target="https://people.inf.ethz.ch/omutlu/pub/GenASM-approximate-string-matching-framework-for-genome-analysis_micro20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people.inf.ethz.ch/omutlu/pub/GenASM-approximate-string-matching-framework-for-genome-analysis_micro20-lightning-talk.pdf" TargetMode="External"/><Relationship Id="rId5" Type="http://schemas.openxmlformats.org/officeDocument/2006/relationships/hyperlink" Target="https://people.inf.ethz.ch/omutlu/pub/GenASM-approximate-string-matching-framework-for-genome-analysis_micro20-lightning-talk.pptx" TargetMode="External"/><Relationship Id="rId10" Type="http://schemas.openxmlformats.org/officeDocument/2006/relationships/image" Target="../media/image29.png"/><Relationship Id="rId4" Type="http://schemas.openxmlformats.org/officeDocument/2006/relationships/hyperlink" Target="https://www.youtube.com/watch?v=nJs3RRnvk_k" TargetMode="External"/><Relationship Id="rId9" Type="http://schemas.openxmlformats.org/officeDocument/2006/relationships/hyperlink" Target="https://people.inf.ethz.ch/omutlu/pub/GenASM-approximate-string-matching-framework-for-genome-analysis_micro20-talk.pdf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202.10400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209.08600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3.xml"/><Relationship Id="rId4" Type="http://schemas.openxmlformats.org/officeDocument/2006/relationships/hyperlink" Target="https://www.microarch.org/micro55/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205.05883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205.07957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9.xml"/><Relationship Id="rId4" Type="http://schemas.openxmlformats.org/officeDocument/2006/relationships/hyperlink" Target="https://github.com/CMU-SAFARI/Molecules2Variations" TargetMode="Externa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GenASM-approximate-string-matching-framework-for-genome-analysis_micro20-talk.pptx" TargetMode="External"/><Relationship Id="rId3" Type="http://schemas.openxmlformats.org/officeDocument/2006/relationships/hyperlink" Target="http://www.microarch.org/micro53/" TargetMode="External"/><Relationship Id="rId7" Type="http://schemas.openxmlformats.org/officeDocument/2006/relationships/hyperlink" Target="https://www.youtube.com/watch?v=srQVqPJFqjo" TargetMode="External"/><Relationship Id="rId2" Type="http://schemas.openxmlformats.org/officeDocument/2006/relationships/hyperlink" Target="https://people.inf.ethz.ch/omutlu/pub/GenASM-approximate-string-matching-framework-for-genome-analysis_micro20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people.inf.ethz.ch/omutlu/pub/GenASM-approximate-string-matching-framework-for-genome-analysis_micro20-lightning-talk.pdf" TargetMode="External"/><Relationship Id="rId5" Type="http://schemas.openxmlformats.org/officeDocument/2006/relationships/hyperlink" Target="https://people.inf.ethz.ch/omutlu/pub/GenASM-approximate-string-matching-framework-for-genome-analysis_micro20-lightning-talk.pptx" TargetMode="External"/><Relationship Id="rId10" Type="http://schemas.openxmlformats.org/officeDocument/2006/relationships/image" Target="../media/image29.png"/><Relationship Id="rId4" Type="http://schemas.openxmlformats.org/officeDocument/2006/relationships/hyperlink" Target="https://www.youtube.com/watch?v=nJs3RRnvk_k" TargetMode="External"/><Relationship Id="rId9" Type="http://schemas.openxmlformats.org/officeDocument/2006/relationships/hyperlink" Target="https://people.inf.ethz.ch/omutlu/pub/GenASM-approximate-string-matching-framework-for-genome-analysis_micro20-talk.pdf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106.06433.pdf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3.xml"/><Relationship Id="rId4" Type="http://schemas.openxmlformats.org/officeDocument/2006/relationships/hyperlink" Target="https://github.com/CMU-SAFARI/SneakySnake/tree/master/SneakySnake-HLS-HBM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s://arxiv.org/pdf/2206.01932.pdf" TargetMode="External"/><Relationship Id="rId1" Type="http://schemas.openxmlformats.org/officeDocument/2006/relationships/slideLayout" Target="../slideLayouts/slideLayout6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afaad/aim" TargetMode="External"/><Relationship Id="rId2" Type="http://schemas.openxmlformats.org/officeDocument/2006/relationships/hyperlink" Target="https://arxiv.org/abs/2208.01243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3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bioinformatics.oxfordjournals.org/" TargetMode="External"/><Relationship Id="rId2" Type="http://schemas.openxmlformats.org/officeDocument/2006/relationships/hyperlink" Target="https://people.inf.ethz.ch/omutlu/pub/SneakySnake_UniversalGenomePrealignmentFilter_bioinformatics20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36.png"/><Relationship Id="rId5" Type="http://schemas.openxmlformats.org/officeDocument/2006/relationships/hyperlink" Target="https://doi.org/10.1093/bioinformatics/btaa1015" TargetMode="External"/><Relationship Id="rId4" Type="http://schemas.openxmlformats.org/officeDocument/2006/relationships/hyperlink" Target="https://github.com/CMU-SAFARI/SneakySnake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bioinformatics.oxfordjournals.org/" TargetMode="External"/><Relationship Id="rId2" Type="http://schemas.openxmlformats.org/officeDocument/2006/relationships/hyperlink" Target="https://people.inf.ethz.ch/omutlu/pub/gatekeeper_FPGA-genome-prealignment-accelerator_bionformatics17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37.png"/><Relationship Id="rId5" Type="http://schemas.openxmlformats.org/officeDocument/2006/relationships/hyperlink" Target="https://academic.oup.com/bioinformatics/article-lookup/doi/10.1093/bioinformatics/btx342" TargetMode="External"/><Relationship Id="rId4" Type="http://schemas.openxmlformats.org/officeDocument/2006/relationships/hyperlink" Target="https://github.com/BilkentCompGen/GateKeeper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BilkentCompGen/MAGNET" TargetMode="External"/><Relationship Id="rId2" Type="http://schemas.openxmlformats.org/officeDocument/2006/relationships/hyperlink" Target="https://arxiv.org/pdf/1707.01631.pdf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3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people.inf.ethz.ch/omutlu/pub/shouji-genome-prealignment-filter_bionformatics19.pdf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doi.org/10.1093/bioinformatics/btz234" TargetMode="External"/><Relationship Id="rId5" Type="http://schemas.openxmlformats.org/officeDocument/2006/relationships/hyperlink" Target="https://github.com/CMU-SAFARI/Shouji" TargetMode="External"/><Relationship Id="rId4" Type="http://schemas.openxmlformats.org/officeDocument/2006/relationships/hyperlink" Target="http://bioinformatics.oxfordjournals.org/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apbc2018.bio.keio.ac.jp/" TargetMode="External"/><Relationship Id="rId2" Type="http://schemas.openxmlformats.org/officeDocument/2006/relationships/hyperlink" Target="http://www.biomedcentral.com/bmcgenomics/" TargetMode="Externa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40.png"/><Relationship Id="rId4" Type="http://schemas.openxmlformats.org/officeDocument/2006/relationships/hyperlink" Target="https://arxiv.org/pdf/1711.01177.pdf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PIiiwUVFug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projects_and_seminars/spring2022/doku.php?id=genome_seq_mobile" TargetMode="External"/><Relationship Id="rId2" Type="http://schemas.openxmlformats.org/officeDocument/2006/relationships/hyperlink" Target="https://safari.ethz.ch/projects_and_seminars/fall2022/doku.php?id=genome_seq_mobile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safari.ethz.ch/projects_and_seminars/fall2020/doku.php?id=genome_seq_mobile" TargetMode="External"/><Relationship Id="rId5" Type="http://schemas.openxmlformats.org/officeDocument/2006/relationships/hyperlink" Target="https://safari.ethz.ch/projects_and_seminars/spring2021/doku.php?id=genome_seq_mobile" TargetMode="External"/><Relationship Id="rId4" Type="http://schemas.openxmlformats.org/officeDocument/2006/relationships/hyperlink" Target="https://safari.ethz.ch/projects_and_seminars/fall2021/doku.php?id=genome_seq_mobile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comb2021.org/" TargetMode="External"/><Relationship Id="rId7" Type="http://schemas.openxmlformats.org/officeDocument/2006/relationships/image" Target="../media/image42.png"/><Relationship Id="rId2" Type="http://schemas.openxmlformats.org/officeDocument/2006/relationships/hyperlink" Target="https://www.youtube.com/watch?v=RzurItt3nNA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people.inf.ethz.ch/omutlu/pub/AcceleratingGenomeAnalysis_ieeemicro20.pdf" TargetMode="External"/><Relationship Id="rId5" Type="http://schemas.openxmlformats.org/officeDocument/2006/relationships/hyperlink" Target="https://www.youtube.com/redirect?event=video_description&amp;redir_token=QUFFLUhqa0NLMXdWZWRKaUlhV3JEZlNaTHN0Ukp0WUctd3xBQ3Jtc0ttWGlJUEhQcDFIQ0VubjdwOGlrZnZSN1R3MGlHOUY5OTlCRmUtbFpLMkpaTXFlRFhCaENrdDRQd2E3LUJ2NTg1ekFrS01WRjlvYkxNU3VNUDV6TmhUdWliUTJpaHRjVkRmZWNzQjhjNVdjcE04a1RuWQ&amp;q=https%3A%2F%2Fsafari.ethz.ch%2Fsafari_public_wp%2Fwp-content%2Fuploads%2FMohammedAlser-RECOMB2021-Highlights.pdf" TargetMode="External"/><Relationship Id="rId4" Type="http://schemas.openxmlformats.org/officeDocument/2006/relationships/hyperlink" Target="https://www.youtube.com/redirect?event=video_description&amp;redir_token=QUFFLUhqa0NLMXdWZWRKaUlhV3JEZlNaTHN0Ukp0WUctd3xBQ3Jtc0ttWGlJUEhQcDFIQ0VubjdwOGlrZnZSN1R3MGlHOUY5OTlCRmUtbFpLMkpaTXFlRFhCaENrdDRQd2E3LUJ2NTg1ekFrS01WRjlvYkxNU3VNUDV6TmhUdWliUTJpaHRjVkRmZWNzQjhjNVdjcE04a1RuWQ&amp;q=https%3A%2F%2Fsafari.ethz.ch%2Fsafari_public_wp%2Fwp-content%2Fuploads%2FMohammedAlser-RECOMB2021-Highlights.pptx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gmQpdDTL7o" TargetMode="External"/><Relationship Id="rId7" Type="http://schemas.openxmlformats.org/officeDocument/2006/relationships/image" Target="../media/image43.png"/><Relationship Id="rId2" Type="http://schemas.openxmlformats.org/officeDocument/2006/relationships/hyperlink" Target="https://www.youtube.com/watch?v=tm-IRYa14qs" TargetMode="External"/><Relationship Id="rId1" Type="http://schemas.openxmlformats.org/officeDocument/2006/relationships/slideLayout" Target="../slideLayouts/slideLayout63.xml"/><Relationship Id="rId6" Type="http://schemas.openxmlformats.org/officeDocument/2006/relationships/hyperlink" Target="https://people.inf.ethz.ch/omutlu/pub/AcceleratingGenomeAnalysis_ieeemicro20.pdf" TargetMode="External"/><Relationship Id="rId5" Type="http://schemas.openxmlformats.org/officeDocument/2006/relationships/hyperlink" Target="https://safari.ethz.ch/architecture/fall2021/lib/exe/fetch.php?media=alser-comparch-fall2021-lecture10-intelligent-genome-analysis-afterlecture.pdf" TargetMode="External"/><Relationship Id="rId4" Type="http://schemas.openxmlformats.org/officeDocument/2006/relationships/hyperlink" Target="https://safari.ethz.ch/architecture/fall2021/lib/exe/fetch.php?media=alser-comparch-fall2021-lecture10-intelligent-genome-analysis-afterlecture.pptx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gmQpdDTL7o" TargetMode="External"/><Relationship Id="rId7" Type="http://schemas.openxmlformats.org/officeDocument/2006/relationships/hyperlink" Target="https://people.inf.ethz.ch/omutlu/pub/AcceleratingGenomeAnalysis_ieeemicro20.pdf" TargetMode="Externa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3.xml"/><Relationship Id="rId6" Type="http://schemas.openxmlformats.org/officeDocument/2006/relationships/hyperlink" Target="https://www.youtube.com/watch?v=r7sn41lH-4A" TargetMode="External"/><Relationship Id="rId5" Type="http://schemas.openxmlformats.org/officeDocument/2006/relationships/hyperlink" Target="https://www.youtube.com/redirect?event=video_description&amp;redir_token=QUFFLUhqbTBEWks1NUZ6cWVnbTVWdC1qRW0tY3paUkdjUXxBQ3Jtc0trd25qZHpmdC1nSGtkQnFjeWI1Wi1pTm5wQzBEbEdEZ05IaFdfRlN3U1h6QmxZUnNIR002cWthS0lWRkQwSU4xcVVtT2V0WkRRdkhrQUdlWExydTVyeHB4SXlERHZXODJGeWtiLTF2OXZCb2xkUWEwaw&amp;q=https%3A%2F%2Fsafari.ethz.ch%2Farchitecture%2Ffall2020%2Flib%2Fexe%2Ffetch.php%3Fmedia%3Dalser-comparch-fall2020-lecture8-intelligent-genome-analysis-afterlecture.pdf" TargetMode="External"/><Relationship Id="rId4" Type="http://schemas.openxmlformats.org/officeDocument/2006/relationships/hyperlink" Target="https://www.youtube.com/redirect?event=video_description&amp;redir_token=QUFFLUhqbTBEWks1NUZ6cWVnbTVWdC1qRW0tY3paUkdjUXxBQ3Jtc0trd25qZHpmdC1nSGtkQnFjeWI1Wi1pTm5wQzBEbEdEZ05IaFdfRlN3U1h6QmxZUnNIR002cWthS0lWRkQwSU4xcVVtT2V0WkRRdkhrQUdlWExydTVyeHB4SXlERHZXODJGeWtiLTF2OXZCb2xkUWEwaw&amp;q=https%3A%2F%2Fsafari.ethz.ch%2Farchitecture%2Ffall2020%2Flib%2Fexe%2Ffetch.php%3Fmedia%3Dalser-comparch-fall2020-lecture8-intelligent-genome-analysis-afterlecture.pptx" TargetMode="Externa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hyperlink" Target="https://www.technion.ac.il/en/" TargetMode="External"/><Relationship Id="rId7" Type="http://schemas.openxmlformats.org/officeDocument/2006/relationships/hyperlink" Target="https://www.youtube.com/watch?v=r7sn41lH-4A&amp;list=PL5Q2soXY2Zi8D_5MGV6EnXEJHnV2YFBJl&amp;index=41" TargetMode="External"/><Relationship Id="rId2" Type="http://schemas.openxmlformats.org/officeDocument/2006/relationships/hyperlink" Target="https://people.inf.ethz.ch/omutlu/pub/onur-Technion-AcceleratingGenomeAnalysis-Jan-26-2021-final.pptx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people.inf.ethz.ch/omutlu/pub/AcceleratingGenomeAnalysis_ieeemicro20.pdf" TargetMode="External"/><Relationship Id="rId5" Type="http://schemas.openxmlformats.org/officeDocument/2006/relationships/hyperlink" Target="https://www.youtube.com/watch?v=r7sn41lH-4A" TargetMode="External"/><Relationship Id="rId4" Type="http://schemas.openxmlformats.org/officeDocument/2006/relationships/hyperlink" Target="https://people.inf.ethz.ch/omutlu/pub/onur-Technion-AcceleratingGenomeAnalysis-Jan-26-2021-final.pdf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gmQpdDTL7o&amp;list=PL5Q2soXY2Zi9xidyIgBxUz7xRPS-wisBN&amp;index=14" TargetMode="External"/><Relationship Id="rId2" Type="http://schemas.openxmlformats.org/officeDocument/2006/relationships/hyperlink" Target="https://www.youtube.com/watch?v=CrRb32v7SJc&amp;list=PL5Q2soXY2Zi9xidyIgBxUz7xRPS-wisBN&amp;index=5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www.youtube.com/onurmutlulectures" TargetMode="External"/><Relationship Id="rId5" Type="http://schemas.openxmlformats.org/officeDocument/2006/relationships/hyperlink" Target="https://www.youtube.com/watch?v=rgjl8ZyLsAg&amp;list=PL5Q2soXY2Zi9E2bBVAgCqLgwiDRQDTyId" TargetMode="External"/><Relationship Id="rId4" Type="http://schemas.openxmlformats.org/officeDocument/2006/relationships/hyperlink" Target="https://www.youtube.com/watch?v=gR7XR-Eepcg&amp;list=PL5Q2soXY2Zi9xidyIgBxUz7xRPS-wisBN&amp;index=10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1910.09020.pdf" TargetMode="External"/><Relationship Id="rId2" Type="http://schemas.openxmlformats.org/officeDocument/2006/relationships/hyperlink" Target="https://arxiv.org/abs/2003.00110" TargetMode="External"/><Relationship Id="rId1" Type="http://schemas.openxmlformats.org/officeDocument/2006/relationships/slideLayout" Target="../slideLayouts/slideLayout63.xml"/><Relationship Id="rId6" Type="http://schemas.openxmlformats.org/officeDocument/2006/relationships/hyperlink" Target="https://arxiv.org/pdf/2008.00961.pdf" TargetMode="External"/><Relationship Id="rId5" Type="http://schemas.openxmlformats.org/officeDocument/2006/relationships/hyperlink" Target="https://arxiv.org/abs/1912.08735" TargetMode="External"/><Relationship Id="rId4" Type="http://schemas.openxmlformats.org/officeDocument/2006/relationships/hyperlink" Target="https://arxiv.org/abs/2009.07692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93/bioinformatics/btz234" TargetMode="External"/><Relationship Id="rId2" Type="http://schemas.openxmlformats.org/officeDocument/2006/relationships/hyperlink" Target="https://academic.oup.com/bioinformatics/article-abstract/36/12/3669/5804978" TargetMode="External"/><Relationship Id="rId1" Type="http://schemas.openxmlformats.org/officeDocument/2006/relationships/slideLayout" Target="../slideLayouts/slideLayout63.xml"/><Relationship Id="rId6" Type="http://schemas.openxmlformats.org/officeDocument/2006/relationships/hyperlink" Target="https://arxiv.org/pdf/1707.01631.pdf" TargetMode="External"/><Relationship Id="rId5" Type="http://schemas.openxmlformats.org/officeDocument/2006/relationships/hyperlink" Target="https://people.inf.ethz.ch/omutlu/pub/gatekeeper_FPGA-genome-prealignment-accelerator_bionformatics17.pdf" TargetMode="External"/><Relationship Id="rId4" Type="http://schemas.openxmlformats.org/officeDocument/2006/relationships/hyperlink" Target="https://bmcgenomics.biomedcentral.com/articles/10.1186/s12864-018-4460-0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8.xml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youtube.com/playlist?list=PL5Q2soXY2Zi8NrPDgOR1yRU_Cxxjw-u18" TargetMode="External"/><Relationship Id="rId1" Type="http://schemas.openxmlformats.org/officeDocument/2006/relationships/slideLayout" Target="../slideLayouts/slideLayout5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s://safari.ethz.ch/projects_and_seminars/fall2021/doku.php?id=bioinformatics" TargetMode="External"/><Relationship Id="rId7" Type="http://schemas.openxmlformats.org/officeDocument/2006/relationships/hyperlink" Target="https://www.youtube.com/playlist?list=PL5Q2soXY2Zi8NrPDgOR1yRU_Cxxjw-u18" TargetMode="External"/><Relationship Id="rId2" Type="http://schemas.openxmlformats.org/officeDocument/2006/relationships/hyperlink" Target="https://safari.ethz.ch/architecture/fall2021/doku.php?id=schedule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www.youtube.com/watch?v=4yfkM_5EFgo&amp;list=PL5Q2soXY2Zi-Mnk1PxjEIG32HAGILkTOF" TargetMode="External"/><Relationship Id="rId5" Type="http://schemas.openxmlformats.org/officeDocument/2006/relationships/hyperlink" Target="https://www.youtube.com/watch?v=9e4Chnwdovo&amp;list=PL5Q2soXY2Zi-841fUYYUK9EsXKhQKRPyX" TargetMode="External"/><Relationship Id="rId4" Type="http://schemas.openxmlformats.org/officeDocument/2006/relationships/hyperlink" Target="https://safari.ethz.ch/projects_and_seminars/fall2022/doku.php?id=genome_seq_mobile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safari.ethz.ch/projects_and_seminars/fall2022/doku.php?id=genome_seq_mobile" TargetMode="External"/><Relationship Id="rId1" Type="http://schemas.openxmlformats.org/officeDocument/2006/relationships/slideLayout" Target="../slideLayouts/slideLayout5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371600"/>
            <a:ext cx="8458200" cy="1905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Mobile Genomics</a:t>
            </a:r>
            <a:br>
              <a:rPr lang="en-US" b="1" dirty="0">
                <a:solidFill>
                  <a:srgbClr val="C00000"/>
                </a:solidFill>
              </a:rPr>
            </a:br>
            <a:r>
              <a:rPr lang="en-US" dirty="0"/>
              <a:t>Introduction &amp; Course Logistics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4" name="Picture 3" descr="safari.png">
            <a:extLst>
              <a:ext uri="{FF2B5EF4-FFF2-40B4-BE49-F238E27FC236}">
                <a16:creationId xmlns:a16="http://schemas.microsoft.com/office/drawing/2014/main" id="{B0DB7268-4284-DE45-BA81-3484041E406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19" y="6224153"/>
            <a:ext cx="1872209" cy="541705"/>
          </a:xfrm>
          <a:prstGeom prst="rect">
            <a:avLst/>
          </a:prstGeom>
        </p:spPr>
      </p:pic>
      <p:pic>
        <p:nvPicPr>
          <p:cNvPr id="5" name="Picture 2" descr="Image result for eth zurich logo">
            <a:extLst>
              <a:ext uri="{FF2B5EF4-FFF2-40B4-BE49-F238E27FC236}">
                <a16:creationId xmlns:a16="http://schemas.microsoft.com/office/drawing/2014/main" id="{CBFA51CA-4272-704B-907A-FD9C2E4AE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6269908"/>
            <a:ext cx="2467949" cy="41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51AD94C4-EFBD-B449-A81F-8F3665341AAD}"/>
              </a:ext>
            </a:extLst>
          </p:cNvPr>
          <p:cNvSpPr txBox="1">
            <a:spLocks/>
          </p:cNvSpPr>
          <p:nvPr/>
        </p:nvSpPr>
        <p:spPr bwMode="auto">
          <a:xfrm>
            <a:off x="685800" y="3656112"/>
            <a:ext cx="784860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None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800" kern="0" dirty="0">
                <a:solidFill>
                  <a:srgbClr val="0000FF"/>
                </a:solidFill>
              </a:rPr>
              <a:t>Dr. Mohammed </a:t>
            </a:r>
            <a:r>
              <a:rPr lang="en-US" sz="2800" kern="0" dirty="0" err="1">
                <a:solidFill>
                  <a:srgbClr val="0000FF"/>
                </a:solidFill>
              </a:rPr>
              <a:t>Alser</a:t>
            </a:r>
            <a:endParaRPr lang="en-US" sz="2800" kern="0" dirty="0">
              <a:solidFill>
                <a:srgbClr val="0000FF"/>
              </a:solidFill>
            </a:endParaRPr>
          </a:p>
          <a:p>
            <a:r>
              <a:rPr lang="en-US" sz="2200" kern="0" dirty="0"/>
              <a:t>@</a:t>
            </a:r>
            <a:r>
              <a:rPr lang="en-US" sz="2200" kern="0" dirty="0" err="1"/>
              <a:t>mealser</a:t>
            </a:r>
            <a:endParaRPr lang="en-US" sz="2200" kern="0" dirty="0"/>
          </a:p>
          <a:p>
            <a:endParaRPr lang="en-US" sz="1400" kern="0" dirty="0">
              <a:solidFill>
                <a:srgbClr val="0432FF"/>
              </a:solidFill>
            </a:endParaRPr>
          </a:p>
          <a:p>
            <a:r>
              <a:rPr lang="en-US" kern="0" dirty="0"/>
              <a:t>ETH Zurich</a:t>
            </a:r>
          </a:p>
          <a:p>
            <a:r>
              <a:rPr lang="en-US" kern="0" dirty="0"/>
              <a:t>Fall 2022</a:t>
            </a:r>
          </a:p>
          <a:p>
            <a:r>
              <a:rPr lang="en-US" kern="0" dirty="0"/>
              <a:t>24 October 2022</a:t>
            </a:r>
          </a:p>
          <a:p>
            <a:endParaRPr lang="en-US" b="1" kern="0" dirty="0">
              <a:solidFill>
                <a:srgbClr val="FF0000"/>
              </a:solidFill>
            </a:endParaRPr>
          </a:p>
          <a:p>
            <a:endParaRPr lang="en-US" sz="2200" kern="0" dirty="0">
              <a:solidFill>
                <a:srgbClr val="0432FF"/>
              </a:solidFill>
            </a:endParaRPr>
          </a:p>
          <a:p>
            <a:pPr algn="l"/>
            <a:endParaRPr lang="en-US" sz="2200" kern="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4383752-D972-DE42-9EAB-C31A66015D7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358" r="9134"/>
          <a:stretch/>
        </p:blipFill>
        <p:spPr>
          <a:xfrm>
            <a:off x="3509369" y="4216975"/>
            <a:ext cx="504057" cy="3550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FAFA8-F928-074B-AE87-00F35D203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Projects &amp; Seminars: Mobile Genomics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D5082-2F46-7C48-8952-78EC2112D9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30877"/>
            <a:ext cx="8610600" cy="5193723"/>
          </a:xfrm>
        </p:spPr>
        <p:txBody>
          <a:bodyPr/>
          <a:lstStyle/>
          <a:p>
            <a:r>
              <a:rPr lang="en-US" dirty="0"/>
              <a:t>We will cover the </a:t>
            </a:r>
            <a:r>
              <a:rPr lang="en-US" b="1" dirty="0">
                <a:solidFill>
                  <a:srgbClr val="0432FF"/>
                </a:solidFill>
              </a:rPr>
              <a:t>basics</a:t>
            </a:r>
            <a:r>
              <a:rPr lang="en-US" dirty="0"/>
              <a:t> of </a:t>
            </a:r>
            <a:r>
              <a:rPr lang="en-US" b="1" dirty="0">
                <a:solidFill>
                  <a:srgbClr val="0432FF"/>
                </a:solidFill>
              </a:rPr>
              <a:t>genome analysis </a:t>
            </a:r>
            <a:r>
              <a:rPr lang="en-US" dirty="0"/>
              <a:t>to understand the </a:t>
            </a:r>
            <a:r>
              <a:rPr lang="en-US" b="1" dirty="0"/>
              <a:t>speed-accuracy tradeoff </a:t>
            </a:r>
            <a:r>
              <a:rPr lang="en-US" dirty="0"/>
              <a:t>in using computationally-lightweight heuristics versus accurate computationally-expensive algorithms.</a:t>
            </a:r>
          </a:p>
          <a:p>
            <a:endParaRPr lang="en-US" dirty="0"/>
          </a:p>
          <a:p>
            <a:r>
              <a:rPr lang="en-US" dirty="0"/>
              <a:t>Students will </a:t>
            </a:r>
            <a:r>
              <a:rPr lang="en-US" b="1" dirty="0">
                <a:solidFill>
                  <a:srgbClr val="0432FF"/>
                </a:solidFill>
              </a:rPr>
              <a:t>experimentally</a:t>
            </a:r>
            <a:r>
              <a:rPr lang="en-US" dirty="0"/>
              <a:t> evaluate different heuristic </a:t>
            </a:r>
            <a:r>
              <a:rPr lang="en-US" b="1" dirty="0">
                <a:solidFill>
                  <a:srgbClr val="0432FF"/>
                </a:solidFill>
              </a:rPr>
              <a:t>algorithms</a:t>
            </a:r>
            <a:r>
              <a:rPr lang="en-US" dirty="0"/>
              <a:t> and observe their effect on </a:t>
            </a:r>
            <a:r>
              <a:rPr lang="en-US" b="1" dirty="0">
                <a:solidFill>
                  <a:srgbClr val="0432FF"/>
                </a:solidFill>
              </a:rPr>
              <a:t>the end results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This evaluation will give the students the chance to carry out a </a:t>
            </a:r>
            <a:r>
              <a:rPr lang="en-US" b="1" dirty="0">
                <a:solidFill>
                  <a:srgbClr val="0432FF"/>
                </a:solidFill>
              </a:rPr>
              <a:t>hands-on project </a:t>
            </a:r>
            <a:r>
              <a:rPr lang="en-US" dirty="0"/>
              <a:t>to implement one or more of these heuristic algorithms in </a:t>
            </a:r>
            <a:r>
              <a:rPr lang="en-US" b="1" dirty="0">
                <a:solidFill>
                  <a:srgbClr val="0432FF"/>
                </a:solidFill>
              </a:rPr>
              <a:t>their smartphones </a:t>
            </a:r>
            <a:r>
              <a:rPr lang="en-US" dirty="0"/>
              <a:t>and </a:t>
            </a:r>
            <a:r>
              <a:rPr lang="en-US" b="1" dirty="0">
                <a:solidFill>
                  <a:srgbClr val="C00000"/>
                </a:solidFill>
              </a:rPr>
              <a:t>help the society by enabling on-site analysis of genomic data</a:t>
            </a:r>
            <a:r>
              <a:rPr lang="en-US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A318BC-BA84-EE49-85EE-0A779D8ABC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732916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B5E5E-5755-7C4A-A293-D74100939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6B347-31D2-7043-A993-CD2F312DA9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371600"/>
            <a:ext cx="8610600" cy="4819650"/>
          </a:xfrm>
        </p:spPr>
        <p:txBody>
          <a:bodyPr/>
          <a:lstStyle/>
          <a:p>
            <a:r>
              <a:rPr lang="en-US" dirty="0"/>
              <a:t>Multiple components that are aimed at improving students’ 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Basic knowledge </a:t>
            </a:r>
            <a:r>
              <a:rPr lang="en-US" dirty="0"/>
              <a:t>in genome analysis (</a:t>
            </a:r>
            <a:r>
              <a:rPr lang="en-US" dirty="0">
                <a:solidFill>
                  <a:srgbClr val="0432FF"/>
                </a:solidFill>
              </a:rPr>
              <a:t>dry lab</a:t>
            </a:r>
            <a:r>
              <a:rPr lang="en-US" dirty="0"/>
              <a:t>)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Technical skills </a:t>
            </a:r>
            <a:r>
              <a:rPr lang="en-US" dirty="0"/>
              <a:t>in genome analysis and computer architecture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Critical thinking and analysis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Familiarity with key research directions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Technical presentation </a:t>
            </a:r>
            <a:r>
              <a:rPr lang="en-US" dirty="0"/>
              <a:t>of your project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7652AC-6D2C-6A4B-BDDE-39FE38DC96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482723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83456-BE25-A24C-8F8C-5365ADB32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Goal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C369C-A1F8-254C-ABEC-5A2393371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4431723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5000" dirty="0">
                <a:solidFill>
                  <a:srgbClr val="0432FF"/>
                </a:solidFill>
              </a:rPr>
              <a:t>(Learn how to)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5000" dirty="0">
                <a:solidFill>
                  <a:srgbClr val="0432FF"/>
                </a:solidFill>
              </a:rPr>
              <a:t>efficiently implement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5000" dirty="0">
                <a:solidFill>
                  <a:srgbClr val="0432FF"/>
                </a:solidFill>
              </a:rPr>
              <a:t>one of the key steps in genome analysis on portable devices</a:t>
            </a:r>
          </a:p>
          <a:p>
            <a:pPr>
              <a:lnSpc>
                <a:spcPct val="150000"/>
              </a:lnSpc>
            </a:pPr>
            <a:endParaRPr lang="en-US" sz="5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B0A3C7-EE1C-7B4F-A2CD-30A5DA9BD3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08848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6738F-5964-924C-93EF-5CCE87BDA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Prerequisites of the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E4DEC-4186-0B40-A0D1-C7112B2BE5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prior knowledge in bioinformatics or genome analysis is required.</a:t>
            </a:r>
          </a:p>
          <a:p>
            <a:endParaRPr lang="en-US" dirty="0"/>
          </a:p>
          <a:p>
            <a:r>
              <a:rPr lang="en-US" dirty="0"/>
              <a:t>A good knowledge in C programming language and programming is required.</a:t>
            </a:r>
          </a:p>
          <a:p>
            <a:endParaRPr lang="en-US" dirty="0"/>
          </a:p>
          <a:p>
            <a:r>
              <a:rPr lang="en-US" dirty="0"/>
              <a:t>Interest in making things efficient and solving problems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55626D-D34C-8E49-B3C3-E98D9B108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481756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A2B12-9CB9-CB4C-81B6-488764999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Who Are We?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43229E-64FF-FE45-8D69-0925DC2D71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80728"/>
            <a:ext cx="8682038" cy="5267672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/>
              <a:t>Mohammed Alser</a:t>
            </a:r>
          </a:p>
          <a:p>
            <a:r>
              <a:rPr lang="en-US" sz="1800" dirty="0"/>
              <a:t>Lecturer and Senior Researcher, </a:t>
            </a:r>
            <a:r>
              <a:rPr lang="en-US" sz="1800" dirty="0">
                <a:hlinkClick r:id="rId2"/>
              </a:rPr>
              <a:t>SAFARI Research Group</a:t>
            </a:r>
            <a:r>
              <a:rPr lang="en-US" sz="1800" dirty="0"/>
              <a:t>, </a:t>
            </a:r>
            <a:r>
              <a:rPr lang="en-US" sz="1800" dirty="0">
                <a:hlinkClick r:id="rId3"/>
              </a:rPr>
              <a:t>ETH Zürich</a:t>
            </a:r>
            <a:r>
              <a:rPr lang="en-US" sz="1800" dirty="0"/>
              <a:t>,           since Sept. 2018.</a:t>
            </a:r>
          </a:p>
          <a:p>
            <a:r>
              <a:rPr lang="en-US" sz="1800" dirty="0"/>
              <a:t>PhD from </a:t>
            </a:r>
            <a:r>
              <a:rPr lang="en-US" sz="1800" dirty="0" err="1"/>
              <a:t>Bilkent</a:t>
            </a:r>
            <a:r>
              <a:rPr lang="en-US" sz="1800" dirty="0"/>
              <a:t> University (Turkey) 2018, worked at UCLA, TU Dresden, and PETRONAS.</a:t>
            </a:r>
          </a:p>
          <a:p>
            <a:r>
              <a:rPr lang="en-US" sz="1800" dirty="0">
                <a:hlinkClick r:id="rId4"/>
              </a:rPr>
              <a:t>Received the </a:t>
            </a:r>
            <a:r>
              <a:rPr lang="en-US" sz="1800" dirty="0">
                <a:hlinkClick r:id="rId5"/>
              </a:rPr>
              <a:t>IEEE Turkey Doctoral Dissertation Award </a:t>
            </a:r>
            <a:r>
              <a:rPr lang="en-US" sz="1800" dirty="0"/>
              <a:t>and a number of international prestigious awards.</a:t>
            </a:r>
          </a:p>
          <a:p>
            <a:endParaRPr lang="en-US" sz="1800" dirty="0"/>
          </a:p>
          <a:p>
            <a:r>
              <a:rPr lang="en-US" sz="1800" dirty="0">
                <a:hlinkClick r:id="rId6"/>
              </a:rPr>
              <a:t>      https://twitter.com/mealser</a:t>
            </a:r>
            <a:r>
              <a:rPr lang="en-US" sz="1800" dirty="0"/>
              <a:t> </a:t>
            </a:r>
          </a:p>
          <a:p>
            <a:endParaRPr lang="en-US" sz="2000" dirty="0"/>
          </a:p>
          <a:p>
            <a:r>
              <a:rPr lang="en-US" sz="2000" dirty="0"/>
              <a:t>My main research is in </a:t>
            </a:r>
            <a:r>
              <a:rPr lang="en-US" sz="2000" dirty="0">
                <a:solidFill>
                  <a:srgbClr val="FF0000"/>
                </a:solidFill>
              </a:rPr>
              <a:t>bioinformatics, computational genomics, metagenomics</a:t>
            </a:r>
            <a:r>
              <a:rPr lang="en-US" sz="2000" dirty="0"/>
              <a:t>, and computer architecture. </a:t>
            </a:r>
          </a:p>
          <a:p>
            <a:endParaRPr lang="en-US" sz="2000" dirty="0"/>
          </a:p>
          <a:p>
            <a:r>
              <a:rPr lang="en-US" sz="2000" dirty="0"/>
              <a:t>I am especially excited about </a:t>
            </a:r>
            <a:r>
              <a:rPr lang="en-US" sz="2000" b="1" dirty="0"/>
              <a:t>building</a:t>
            </a:r>
            <a:r>
              <a:rPr lang="en-US" sz="2000" dirty="0"/>
              <a:t> new data structures, algorithms, and architectures that </a:t>
            </a:r>
            <a:r>
              <a:rPr lang="en-US" sz="2000" b="1" dirty="0">
                <a:solidFill>
                  <a:srgbClr val="0000FF"/>
                </a:solidFill>
              </a:rPr>
              <a:t>make</a:t>
            </a:r>
            <a:r>
              <a:rPr lang="en-US" sz="2000" dirty="0"/>
              <a:t> </a:t>
            </a:r>
            <a:r>
              <a:rPr lang="en-US" sz="2000" b="1" dirty="0">
                <a:solidFill>
                  <a:srgbClr val="0000FF"/>
                </a:solidFill>
              </a:rPr>
              <a:t>intelligent genome analysis a reality</a:t>
            </a:r>
            <a:r>
              <a:rPr lang="en-US" sz="2000" b="1" dirty="0"/>
              <a:t>.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AD232-DD79-FF4B-AA05-BDDB6191AB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14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585EB1-A048-874D-BBCD-6462B95BBC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10293" y="0"/>
            <a:ext cx="1433707" cy="14337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A8691C-673F-9249-A17E-2B25F78DD55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1358" r="9134"/>
          <a:stretch/>
        </p:blipFill>
        <p:spPr>
          <a:xfrm>
            <a:off x="533400" y="3531175"/>
            <a:ext cx="504057" cy="35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06206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5" name="Title 1">
            <a:extLst>
              <a:ext uri="{FF2B5EF4-FFF2-40B4-BE49-F238E27FC236}">
                <a16:creationId xmlns:a16="http://schemas.microsoft.com/office/drawing/2014/main" id="{5DFFB311-DD55-354D-9965-213CCF56A2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Who Are We? (I)</a:t>
            </a:r>
          </a:p>
        </p:txBody>
      </p:sp>
      <p:sp>
        <p:nvSpPr>
          <p:cNvPr id="400387" name="Slide Number Placeholder 3">
            <a:extLst>
              <a:ext uri="{FF2B5EF4-FFF2-40B4-BE49-F238E27FC236}">
                <a16:creationId xmlns:a16="http://schemas.microsoft.com/office/drawing/2014/main" id="{09D99F58-A906-5C4E-8F44-89C3556096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D4CA104-C896-BE4A-A642-D5F2910342D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FBF87B-79CA-8645-8121-E7291475AC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" r="7937"/>
          <a:stretch/>
        </p:blipFill>
        <p:spPr>
          <a:xfrm>
            <a:off x="3507931" y="1015482"/>
            <a:ext cx="2057400" cy="5130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C3ACC55-602E-1B41-9D8A-162D2EB580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90600"/>
            <a:ext cx="2748662" cy="4470999"/>
          </a:xfrm>
          <a:prstGeom prst="rect">
            <a:avLst/>
          </a:prstGeom>
        </p:spPr>
      </p:pic>
      <p:sp>
        <p:nvSpPr>
          <p:cNvPr id="90114" name="Content Placeholder 2">
            <a:extLst>
              <a:ext uri="{FF2B5EF4-FFF2-40B4-BE49-F238E27FC236}">
                <a16:creationId xmlns:a16="http://schemas.microsoft.com/office/drawing/2014/main" id="{46D23FDA-6CA0-D444-ACEC-01B81C9474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708" y="6448126"/>
            <a:ext cx="9116291" cy="409874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Get to know them and their research: </a:t>
            </a:r>
            <a:r>
              <a:rPr lang="en-US" altLang="en-US" sz="2000" dirty="0">
                <a:ea typeface="ＭＳ Ｐゴシック" panose="020B0600070205080204" pitchFamily="34" charset="-128"/>
                <a:hlinkClick r:id="rId4"/>
              </a:rPr>
              <a:t>https://safari.ethz.ch/safari-group/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</a:p>
        </p:txBody>
      </p:sp>
      <p:pic>
        <p:nvPicPr>
          <p:cNvPr id="8" name="Content Placeholder 5">
            <a:extLst>
              <a:ext uri="{FF2B5EF4-FFF2-40B4-BE49-F238E27FC236}">
                <a16:creationId xmlns:a16="http://schemas.microsoft.com/office/drawing/2014/main" id="{0D8EA4C1-0604-D846-BA09-DAABCB2119E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40" b="7662"/>
          <a:stretch/>
        </p:blipFill>
        <p:spPr bwMode="auto">
          <a:xfrm>
            <a:off x="6096000" y="965253"/>
            <a:ext cx="2743200" cy="497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29748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21DE7-F636-AA4E-998A-BF8F2FF6C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Who Are We? (II)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762876-BA49-AD49-A897-9A7042EF53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2BA364E-83F8-AE48-B5C7-982049652D0F}"/>
              </a:ext>
            </a:extLst>
          </p:cNvPr>
          <p:cNvSpPr/>
          <p:nvPr/>
        </p:nvSpPr>
        <p:spPr bwMode="auto">
          <a:xfrm>
            <a:off x="5486400" y="6019800"/>
            <a:ext cx="685800" cy="37720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6FF2565-FEDA-E449-84B9-9A2F18F709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35"/>
          <a:stretch/>
        </p:blipFill>
        <p:spPr>
          <a:xfrm>
            <a:off x="228600" y="1021184"/>
            <a:ext cx="2590800" cy="423661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AA6352D-CAD6-E246-BC0F-23C375485C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25"/>
          <a:stretch/>
        </p:blipFill>
        <p:spPr>
          <a:xfrm>
            <a:off x="3072720" y="1021184"/>
            <a:ext cx="2833622" cy="362701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8295285-76E4-694E-860C-4AF2EE3BAFF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19" b="15764"/>
          <a:stretch/>
        </p:blipFill>
        <p:spPr>
          <a:xfrm>
            <a:off x="6159662" y="1021184"/>
            <a:ext cx="2603338" cy="4846216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F606234-F233-1C47-8AAC-CC38707C0F6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708" y="6448126"/>
            <a:ext cx="9116291" cy="409874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Get to know them and their research: </a:t>
            </a:r>
            <a:r>
              <a:rPr lang="en-US" altLang="en-US" sz="2000" dirty="0">
                <a:ea typeface="ＭＳ Ｐゴシック" panose="020B0600070205080204" pitchFamily="34" charset="-128"/>
                <a:hlinkClick r:id="rId5"/>
              </a:rPr>
              <a:t>https://safari.ethz.ch/safari-group/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97370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17FF8-FE84-E64B-BDE8-B7A8A0319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Who Are We? (III)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4DB99F-8D4F-3840-8BDF-B6B6903771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5252A9-BA02-9044-B7A0-22CB3A885A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16" r="33858" b="17838"/>
          <a:stretch/>
        </p:blipFill>
        <p:spPr>
          <a:xfrm>
            <a:off x="304800" y="1140538"/>
            <a:ext cx="2590800" cy="47268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CA48777-7852-E540-BFFF-0C546126C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140538"/>
            <a:ext cx="2590800" cy="4495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1F414B-E5DC-DB46-A1EB-54216EA52A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87" b="17838"/>
          <a:stretch/>
        </p:blipFill>
        <p:spPr>
          <a:xfrm>
            <a:off x="3206750" y="1140538"/>
            <a:ext cx="2654300" cy="472686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2F93216-81EB-DE4A-BC1D-F27109DFEB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708" y="6448126"/>
            <a:ext cx="9116291" cy="409874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Get to know them and their research: </a:t>
            </a:r>
            <a:r>
              <a:rPr lang="en-US" altLang="en-US" sz="2000" dirty="0">
                <a:ea typeface="ＭＳ Ｐゴシック" panose="020B0600070205080204" pitchFamily="34" charset="-128"/>
                <a:hlinkClick r:id="rId4"/>
              </a:rPr>
              <a:t>https://safari.ethz.ch/safari-group/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280108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059A2-F42E-7B4D-B1B1-FD3A480E1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Requirements and Expectations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5254CE2-268A-3446-94B0-41B21024EE93}"/>
              </a:ext>
            </a:extLst>
          </p:cNvPr>
          <p:cNvSpPr/>
          <p:nvPr/>
        </p:nvSpPr>
        <p:spPr bwMode="auto">
          <a:xfrm>
            <a:off x="0" y="6172200"/>
            <a:ext cx="8910638" cy="381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850514-FFA1-6B43-85BF-6DAABBB706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2277"/>
            <a:ext cx="8915400" cy="5193723"/>
          </a:xfrm>
        </p:spPr>
        <p:txBody>
          <a:bodyPr/>
          <a:lstStyle/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Attendance required for all meetings</a:t>
            </a:r>
          </a:p>
          <a:p>
            <a:pPr>
              <a:spcBef>
                <a:spcPts val="200"/>
              </a:spcBef>
            </a:pPr>
            <a:endParaRPr lang="en-US" dirty="0"/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Study the learning materials</a:t>
            </a:r>
          </a:p>
          <a:p>
            <a:pPr>
              <a:spcBef>
                <a:spcPts val="200"/>
              </a:spcBef>
            </a:pP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Each student will carry out a hands-on project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Build, implement, code, and design with close engagement from the supervisors</a:t>
            </a:r>
            <a:endParaRPr lang="en-US" sz="1400" dirty="0"/>
          </a:p>
          <a:p>
            <a:pPr lvl="1">
              <a:spcBef>
                <a:spcPts val="200"/>
              </a:spcBef>
            </a:pPr>
            <a:endParaRPr lang="en-US" sz="1400" dirty="0"/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Participation 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Ask questions, contribute thoughts/ideas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Read relevant papers</a:t>
            </a:r>
          </a:p>
          <a:p>
            <a:pPr lvl="1">
              <a:spcBef>
                <a:spcPts val="200"/>
              </a:spcBef>
            </a:pPr>
            <a:endParaRPr lang="en-US" dirty="0"/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Presentation &amp; GitHub repository </a:t>
            </a:r>
          </a:p>
          <a:p>
            <a:pPr lvl="1">
              <a:spcBef>
                <a:spcPts val="200"/>
              </a:spcBef>
            </a:pPr>
            <a:endParaRPr lang="en-US" sz="800" dirty="0"/>
          </a:p>
          <a:p>
            <a:pPr marL="0" indent="0">
              <a:spcBef>
                <a:spcPts val="200"/>
              </a:spcBef>
              <a:buNone/>
            </a:pPr>
            <a:endParaRPr lang="en-US" sz="1400" dirty="0"/>
          </a:p>
          <a:p>
            <a:pPr marL="0" indent="0">
              <a:spcBef>
                <a:spcPts val="200"/>
              </a:spcBef>
              <a:buNone/>
            </a:pPr>
            <a:r>
              <a:rPr lang="en-US" dirty="0">
                <a:solidFill>
                  <a:srgbClr val="0432FF"/>
                </a:solidFill>
              </a:rPr>
              <a:t>We will help the projects with good progress to get published in good venues!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593A90-A0FE-FE45-99E6-1A7DD2AC92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7016821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7" name="Title 1">
            <a:extLst>
              <a:ext uri="{FF2B5EF4-FFF2-40B4-BE49-F238E27FC236}">
                <a16:creationId xmlns:a16="http://schemas.microsoft.com/office/drawing/2014/main" id="{860416FA-746E-1A48-9739-2BDEB484DF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Course Website</a:t>
            </a:r>
          </a:p>
        </p:txBody>
      </p:sp>
      <p:sp>
        <p:nvSpPr>
          <p:cNvPr id="413698" name="Content Placeholder 2">
            <a:extLst>
              <a:ext uri="{FF2B5EF4-FFF2-40B4-BE49-F238E27FC236}">
                <a16:creationId xmlns:a16="http://schemas.microsoft.com/office/drawing/2014/main" id="{9ADFB59A-2B23-3145-B878-0E4579E5BC5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https://safari.ethz.ch/projects_and_seminars/fall2022/doku.php?id=genome_seq_mobile</a:t>
            </a:r>
            <a:r>
              <a:rPr lang="en-US" dirty="0"/>
              <a:t>   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Useful information for the course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We will also use </a:t>
            </a:r>
            <a:r>
              <a:rPr lang="en-US" altLang="en-US" dirty="0" err="1">
                <a:ea typeface="ＭＳ Ｐゴシック" panose="020B0600070205080204" pitchFamily="34" charset="-128"/>
              </a:rPr>
              <a:t>Glip</a:t>
            </a:r>
            <a:r>
              <a:rPr lang="en-US" altLang="en-US" dirty="0">
                <a:ea typeface="ＭＳ Ｐゴシック" panose="020B0600070205080204" pitchFamily="34" charset="-128"/>
              </a:rPr>
              <a:t>, Moodle, and E-mail for Q&amp;A, announcements, ..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Check your </a:t>
            </a:r>
            <a:r>
              <a:rPr lang="en-US" altLang="en-US" dirty="0" err="1">
                <a:ea typeface="ＭＳ Ｐゴシック" panose="020B0600070205080204" pitchFamily="34" charset="-128"/>
              </a:rPr>
              <a:t>Glip</a:t>
            </a:r>
            <a:r>
              <a:rPr lang="en-US" altLang="en-US" dirty="0">
                <a:ea typeface="ＭＳ Ｐゴシック" panose="020B0600070205080204" pitchFamily="34" charset="-128"/>
              </a:rPr>
              <a:t>, Moodle, and E-mail frequently for announcements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13699" name="Slide Number Placeholder 3">
            <a:extLst>
              <a:ext uri="{FF2B5EF4-FFF2-40B4-BE49-F238E27FC236}">
                <a16:creationId xmlns:a16="http://schemas.microsoft.com/office/drawing/2014/main" id="{CC612AE1-2F43-DE49-BCF6-3B685DD85D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289BBC-22D5-144F-A3F4-4049C2AFE7A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8779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A2B12-9CB9-CB4C-81B6-488764999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Mohammed </a:t>
            </a:r>
            <a:r>
              <a:rPr lang="en-US" altLang="en-US" err="1">
                <a:ea typeface="ＭＳ Ｐゴシック" panose="020B0600070205080204" pitchFamily="34" charset="-128"/>
              </a:rPr>
              <a:t>Alser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43229E-64FF-FE45-8D69-0925DC2D71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257672"/>
            <a:ext cx="8682038" cy="5267672"/>
          </a:xfrm>
        </p:spPr>
        <p:txBody>
          <a:bodyPr/>
          <a:lstStyle/>
          <a:p>
            <a:r>
              <a:rPr lang="en-US" sz="1800"/>
              <a:t>Lecturer and Senior Researcher, </a:t>
            </a:r>
            <a:r>
              <a:rPr lang="en-US" sz="1800">
                <a:hlinkClick r:id="rId2"/>
              </a:rPr>
              <a:t>SAFARI Research Group</a:t>
            </a:r>
            <a:r>
              <a:rPr lang="en-US" sz="1800"/>
              <a:t>, </a:t>
            </a:r>
            <a:r>
              <a:rPr lang="en-US" sz="1800">
                <a:hlinkClick r:id="rId3"/>
              </a:rPr>
              <a:t>ETH Zürich</a:t>
            </a:r>
            <a:r>
              <a:rPr lang="en-US" sz="1800"/>
              <a:t>,           since Sept. 2018.</a:t>
            </a:r>
          </a:p>
          <a:p>
            <a:r>
              <a:rPr lang="en-US" sz="1800"/>
              <a:t>PhD from </a:t>
            </a:r>
            <a:r>
              <a:rPr lang="en-US" sz="1800" err="1"/>
              <a:t>Bilkent</a:t>
            </a:r>
            <a:r>
              <a:rPr lang="en-US" sz="1800"/>
              <a:t> University (Turkey) 2018, worked at UCLA, TU Dresden, and PETRONAS.</a:t>
            </a:r>
          </a:p>
          <a:p>
            <a:r>
              <a:rPr lang="en-US" sz="1800">
                <a:hlinkClick r:id="rId4"/>
              </a:rPr>
              <a:t>Received the </a:t>
            </a:r>
            <a:r>
              <a:rPr lang="en-US" sz="1800">
                <a:hlinkClick r:id="rId5"/>
              </a:rPr>
              <a:t>IEEE Turkey Doctoral Dissertation Award </a:t>
            </a:r>
            <a:r>
              <a:rPr lang="en-US" sz="1800"/>
              <a:t>and a number of international prestigious awards.</a:t>
            </a:r>
          </a:p>
          <a:p>
            <a:endParaRPr lang="en-US" sz="1800"/>
          </a:p>
          <a:p>
            <a:r>
              <a:rPr lang="en-US" sz="1800">
                <a:hlinkClick r:id="rId6"/>
              </a:rPr>
              <a:t>      https://twitter.com/mealser</a:t>
            </a:r>
            <a:r>
              <a:rPr lang="en-US" sz="1800"/>
              <a:t> </a:t>
            </a:r>
          </a:p>
          <a:p>
            <a:endParaRPr lang="en-US" sz="2000"/>
          </a:p>
          <a:p>
            <a:r>
              <a:rPr lang="en-US" sz="2000"/>
              <a:t>My main research is in </a:t>
            </a:r>
            <a:r>
              <a:rPr lang="en-US" sz="2000">
                <a:solidFill>
                  <a:srgbClr val="FF0000"/>
                </a:solidFill>
              </a:rPr>
              <a:t>bioinformatics, computational genomics, metagenomics</a:t>
            </a:r>
            <a:r>
              <a:rPr lang="en-US" sz="2000"/>
              <a:t>, and computer architecture. </a:t>
            </a:r>
          </a:p>
          <a:p>
            <a:endParaRPr lang="en-US" sz="2000"/>
          </a:p>
          <a:p>
            <a:r>
              <a:rPr lang="en-US" sz="2000"/>
              <a:t>I am especially excited about </a:t>
            </a:r>
            <a:r>
              <a:rPr lang="en-US" sz="2000" b="1"/>
              <a:t>building</a:t>
            </a:r>
            <a:r>
              <a:rPr lang="en-US" sz="2000"/>
              <a:t> new data structures, algorithms, and architectures that </a:t>
            </a:r>
            <a:r>
              <a:rPr lang="en-US" sz="2000" b="1">
                <a:solidFill>
                  <a:srgbClr val="0000FF"/>
                </a:solidFill>
              </a:rPr>
              <a:t>make</a:t>
            </a:r>
            <a:r>
              <a:rPr lang="en-US" sz="2000"/>
              <a:t> </a:t>
            </a:r>
            <a:r>
              <a:rPr lang="en-US" sz="2000" b="1">
                <a:solidFill>
                  <a:srgbClr val="0000FF"/>
                </a:solidFill>
              </a:rPr>
              <a:t>intelligent genome analysis a reality</a:t>
            </a:r>
            <a:r>
              <a:rPr lang="en-US" sz="2000" b="1"/>
              <a:t>.</a:t>
            </a:r>
            <a:endParaRPr lang="en-US" sz="2000"/>
          </a:p>
          <a:p>
            <a:endParaRPr lang="en-US" sz="2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AD232-DD79-FF4B-AA05-BDDB6191AB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2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585EB1-A048-874D-BBCD-6462B95BBC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10293" y="0"/>
            <a:ext cx="1433707" cy="14337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A8691C-673F-9249-A17E-2B25F78DD55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1358" r="9134"/>
          <a:stretch/>
        </p:blipFill>
        <p:spPr>
          <a:xfrm>
            <a:off x="539552" y="3429000"/>
            <a:ext cx="504057" cy="35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25297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244D6-C5E4-BF42-A519-5F214828F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Assignment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C6D47-8108-664D-8D0B-88D3F6C800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We ask you to </a:t>
            </a:r>
            <a:r>
              <a:rPr lang="en-US" b="1" dirty="0">
                <a:solidFill>
                  <a:srgbClr val="FF0000"/>
                </a:solidFill>
              </a:rPr>
              <a:t>study the learning materials </a:t>
            </a:r>
            <a:r>
              <a:rPr lang="en-US" dirty="0">
                <a:solidFill>
                  <a:srgbClr val="0432FF"/>
                </a:solidFill>
              </a:rPr>
              <a:t>before</a:t>
            </a:r>
            <a:r>
              <a:rPr lang="en-US" dirty="0"/>
              <a:t> next meetings!</a:t>
            </a:r>
          </a:p>
          <a:p>
            <a:endParaRPr lang="en-US" dirty="0"/>
          </a:p>
          <a:p>
            <a:r>
              <a:rPr lang="en-US" dirty="0"/>
              <a:t>We gave you </a:t>
            </a:r>
            <a:r>
              <a:rPr lang="en-US" b="1" dirty="0">
                <a:solidFill>
                  <a:srgbClr val="FF0000"/>
                </a:solidFill>
              </a:rPr>
              <a:t>5 days </a:t>
            </a:r>
            <a:r>
              <a:rPr lang="en-US" dirty="0"/>
              <a:t>to enter your preferences,</a:t>
            </a:r>
          </a:p>
          <a:p>
            <a:endParaRPr lang="en-US" dirty="0"/>
          </a:p>
          <a:p>
            <a:r>
              <a:rPr lang="en-US" dirty="0"/>
              <a:t>Then, we </a:t>
            </a:r>
            <a:r>
              <a:rPr lang="en-US" b="1" dirty="0">
                <a:solidFill>
                  <a:srgbClr val="FF0000"/>
                </a:solidFill>
              </a:rPr>
              <a:t>match</a:t>
            </a:r>
            <a:r>
              <a:rPr lang="en-US" dirty="0"/>
              <a:t> your interests, skills, and background with a suitable project.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We assign you a project and put you in touch with a </a:t>
            </a:r>
            <a:r>
              <a:rPr lang="en-US" b="1" dirty="0">
                <a:solidFill>
                  <a:srgbClr val="FF0000"/>
                </a:solidFill>
              </a:rPr>
              <a:t>mentor</a:t>
            </a:r>
            <a:r>
              <a:rPr lang="en-US" dirty="0"/>
              <a:t> </a:t>
            </a:r>
            <a:r>
              <a:rPr lang="en-US" dirty="0">
                <a:solidFill>
                  <a:srgbClr val="0432FF"/>
                </a:solidFill>
              </a:rPr>
              <a:t>in the second week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5A65CB-30E6-BF4C-8E1F-97AD26A5DC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7166800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44F12-528E-5A48-BAE0-E0DF14FEB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9144000" cy="1066800"/>
          </a:xfrm>
        </p:spPr>
        <p:txBody>
          <a:bodyPr/>
          <a:lstStyle/>
          <a:p>
            <a:r>
              <a:rPr lang="en-US" dirty="0"/>
              <a:t>Assignment 1: Intelligent Genome Analysis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F45D9B22-CAE4-6040-89EE-CD3A1307D8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806664"/>
            <a:ext cx="8610600" cy="3214624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64F514-3E94-8048-A442-6555D3EDBF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21</a:t>
            </a:fld>
            <a:endParaRPr lang="en-US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CA0203-DBBA-FD41-ADB8-08D665685A68}"/>
              </a:ext>
            </a:extLst>
          </p:cNvPr>
          <p:cNvSpPr/>
          <p:nvPr/>
        </p:nvSpPr>
        <p:spPr>
          <a:xfrm>
            <a:off x="259409" y="908720"/>
            <a:ext cx="87993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dirty="0"/>
              <a:t>, Joel </a:t>
            </a:r>
            <a:r>
              <a:rPr lang="en-US" dirty="0" err="1"/>
              <a:t>Lindegger</a:t>
            </a:r>
            <a:r>
              <a:rPr lang="en-US" dirty="0"/>
              <a:t>, Can </a:t>
            </a:r>
            <a:r>
              <a:rPr lang="en-US" dirty="0" err="1"/>
              <a:t>Firtina</a:t>
            </a:r>
            <a:r>
              <a:rPr lang="en-US" dirty="0"/>
              <a:t>, </a:t>
            </a:r>
            <a:r>
              <a:rPr lang="en-US" dirty="0" err="1"/>
              <a:t>Nour</a:t>
            </a:r>
            <a:r>
              <a:rPr lang="en-US" dirty="0"/>
              <a:t> </a:t>
            </a:r>
            <a:r>
              <a:rPr lang="en-US" dirty="0" err="1"/>
              <a:t>Almadhoun</a:t>
            </a:r>
            <a:r>
              <a:rPr lang="en-US" dirty="0"/>
              <a:t>, </a:t>
            </a:r>
            <a:r>
              <a:rPr lang="en-US" dirty="0" err="1"/>
              <a:t>Haiyu</a:t>
            </a:r>
            <a:r>
              <a:rPr lang="en-US" dirty="0"/>
              <a:t> Mao, Gagandeep Singh, Juan Gomez-Luna, 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endParaRPr lang="en-US" dirty="0"/>
          </a:p>
          <a:p>
            <a:r>
              <a:rPr lang="en-US" dirty="0"/>
              <a:t>“</a:t>
            </a:r>
            <a:r>
              <a:rPr lang="en-US" dirty="0">
                <a:hlinkClick r:id="rId3"/>
              </a:rPr>
              <a:t>From Molecules to Genomic Variations: Intelligent Algorithms and Architectures for Intelligent Genome Analysis</a:t>
            </a:r>
            <a:r>
              <a:rPr lang="en-US" dirty="0"/>
              <a:t>”</a:t>
            </a:r>
            <a:r>
              <a:rPr lang="en-US" b="1" dirty="0">
                <a:solidFill>
                  <a:srgbClr val="0000FF"/>
                </a:solidFill>
              </a:rPr>
              <a:t> </a:t>
            </a:r>
          </a:p>
          <a:p>
            <a:r>
              <a:rPr lang="en-US" dirty="0"/>
              <a:t>Computational and Structural Biotechnology Journal, 2022</a:t>
            </a:r>
          </a:p>
          <a:p>
            <a:r>
              <a:rPr lang="en-US" dirty="0"/>
              <a:t>[</a:t>
            </a:r>
            <a:r>
              <a:rPr lang="en-US" dirty="0">
                <a:hlinkClick r:id="rId4"/>
              </a:rPr>
              <a:t>Source code</a:t>
            </a:r>
            <a:r>
              <a:rPr lang="en-US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3973922287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60E43-3376-7640-8E65-7B1EFAB8F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2: Basic Information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07686B-5C91-414D-BE33-25B29B75760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706893-7194-1A49-89C3-54F1076B18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45"/>
          <a:stretch/>
        </p:blipFill>
        <p:spPr>
          <a:xfrm>
            <a:off x="1674674" y="990600"/>
            <a:ext cx="5794652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889093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49479-C1E3-B346-B23B-F7614CEFF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2: Project Preferences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C823AC-7154-9442-9548-2DAB094B70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46A01D0F-1D89-404B-B665-E8184DC9C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74622" y="996949"/>
            <a:ext cx="4594756" cy="5437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4743667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62556-A147-C040-8510-AA5C69B6F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Responsibilities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5CC57-8E1F-9D4C-B962-F97B8887C2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 Lecture every week</a:t>
            </a:r>
          </a:p>
          <a:p>
            <a:pPr lvl="1"/>
            <a:r>
              <a:rPr lang="en-US" dirty="0"/>
              <a:t>Monday 4-5 PM</a:t>
            </a:r>
          </a:p>
          <a:p>
            <a:pPr lvl="2"/>
            <a:r>
              <a:rPr lang="en-US" sz="1400" dirty="0">
                <a:hlinkClick r:id="rId2"/>
              </a:rPr>
              <a:t>https://safari.ethz.ch/projects_and_seminars/fall2022/doku.php?id=genome_seq_mobile</a:t>
            </a:r>
            <a:endParaRPr lang="en-US" sz="1400" dirty="0"/>
          </a:p>
          <a:p>
            <a:pPr lvl="1"/>
            <a:r>
              <a:rPr lang="en-US" dirty="0"/>
              <a:t>Thursday 10-11 AM</a:t>
            </a:r>
          </a:p>
          <a:p>
            <a:pPr lvl="2"/>
            <a:r>
              <a:rPr lang="en-US" sz="1400" dirty="0">
                <a:hlinkClick r:id="rId3"/>
              </a:rPr>
              <a:t>https://safari.ethz.ch/projects_and_seminars/fall2022/doku.php?id=bioinformatics</a:t>
            </a:r>
            <a:r>
              <a:rPr lang="en-US" sz="1400" dirty="0"/>
              <a:t> </a:t>
            </a:r>
          </a:p>
          <a:p>
            <a:pPr marL="344487" lvl="1" indent="0">
              <a:buNone/>
            </a:pPr>
            <a:endParaRPr lang="en-US" dirty="0"/>
          </a:p>
          <a:p>
            <a:r>
              <a:rPr lang="en-US" dirty="0"/>
              <a:t>Attendance is mandatory</a:t>
            </a:r>
          </a:p>
          <a:p>
            <a:endParaRPr lang="en-US" dirty="0"/>
          </a:p>
          <a:p>
            <a:r>
              <a:rPr lang="en-US" dirty="0"/>
              <a:t>Working on your project for ~6 hours per week</a:t>
            </a:r>
          </a:p>
          <a:p>
            <a:endParaRPr lang="en-US" dirty="0"/>
          </a:p>
          <a:p>
            <a:r>
              <a:rPr lang="en-US" dirty="0"/>
              <a:t>Meeting your mentors weekly is required</a:t>
            </a:r>
          </a:p>
          <a:p>
            <a:endParaRPr lang="en-US" dirty="0"/>
          </a:p>
          <a:p>
            <a:r>
              <a:rPr lang="en-US" dirty="0"/>
              <a:t>Replying on time to </a:t>
            </a:r>
            <a:r>
              <a:rPr lang="en-US" dirty="0" err="1"/>
              <a:t>Glip</a:t>
            </a:r>
            <a:r>
              <a:rPr lang="en-US" dirty="0"/>
              <a:t>, Moodle, and E-mail messages.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54D25A-5C11-6143-B887-C58FB4DBC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38682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098EB-E0C8-E046-BD66-451F68B3D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Intelligent Genome Analysis?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F49644-5941-7A4B-B970-2B27075B0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776" y="1052736"/>
            <a:ext cx="5867400" cy="4876800"/>
          </a:xfrm>
        </p:spPr>
        <p:txBody>
          <a:bodyPr/>
          <a:lstStyle/>
          <a:p>
            <a:pPr>
              <a:spcBef>
                <a:spcPts val="0"/>
              </a:spcBef>
              <a:buSzPct val="80000"/>
            </a:pPr>
            <a:r>
              <a:rPr lang="en-US" dirty="0"/>
              <a:t>Fast genome analysis</a:t>
            </a:r>
          </a:p>
          <a:p>
            <a:pPr lvl="1">
              <a:spcBef>
                <a:spcPts val="0"/>
              </a:spcBef>
              <a:buSzPct val="80000"/>
            </a:pPr>
            <a:r>
              <a:rPr lang="en-US" sz="1800" i="1" dirty="0">
                <a:solidFill>
                  <a:schemeClr val="bg1">
                    <a:lumMod val="50000"/>
                  </a:schemeClr>
                </a:solidFill>
              </a:rPr>
              <a:t>Real-time analysis</a:t>
            </a:r>
          </a:p>
          <a:p>
            <a:pPr marL="784225" lvl="1" indent="-457200">
              <a:spcBef>
                <a:spcPts val="0"/>
              </a:spcBef>
              <a:buSzPct val="80000"/>
            </a:pPr>
            <a:endParaRPr lang="en-US" sz="2000" i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buSzPct val="80000"/>
            </a:pPr>
            <a:r>
              <a:rPr lang="en-US" dirty="0"/>
              <a:t>Using intelligent architectures</a:t>
            </a:r>
          </a:p>
          <a:p>
            <a:pPr lvl="1">
              <a:spcBef>
                <a:spcPts val="0"/>
              </a:spcBef>
              <a:buSzPct val="80000"/>
            </a:pPr>
            <a:r>
              <a:rPr lang="en-US" sz="1800" i="1" dirty="0">
                <a:solidFill>
                  <a:schemeClr val="bg1">
                    <a:lumMod val="50000"/>
                  </a:schemeClr>
                </a:solidFill>
              </a:rPr>
              <a:t>Specialized HW with less data movement</a:t>
            </a:r>
          </a:p>
          <a:p>
            <a:pPr lvl="1">
              <a:spcBef>
                <a:spcPts val="0"/>
              </a:spcBef>
              <a:buSzPct val="80000"/>
            </a:pPr>
            <a:endParaRPr lang="en-US" i="1" dirty="0">
              <a:solidFill>
                <a:schemeClr val="bg1">
                  <a:lumMod val="50000"/>
                </a:schemeClr>
              </a:solidFill>
            </a:endParaRPr>
          </a:p>
          <a:p>
            <a:pPr lvl="1">
              <a:spcBef>
                <a:spcPts val="0"/>
              </a:spcBef>
              <a:buSzPct val="80000"/>
            </a:pPr>
            <a:endParaRPr lang="en-US" sz="1100" i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buSzPct val="80000"/>
            </a:pPr>
            <a:r>
              <a:rPr lang="en-US" dirty="0"/>
              <a:t>DNA is a valuable asset</a:t>
            </a:r>
          </a:p>
          <a:p>
            <a:pPr lvl="1">
              <a:spcBef>
                <a:spcPts val="0"/>
              </a:spcBef>
              <a:buSzPct val="80000"/>
            </a:pPr>
            <a:r>
              <a:rPr lang="en-US" sz="1800" i="1" dirty="0">
                <a:solidFill>
                  <a:schemeClr val="bg1">
                    <a:lumMod val="50000"/>
                  </a:schemeClr>
                </a:solidFill>
              </a:rPr>
              <a:t>Controlled-access analysis</a:t>
            </a:r>
          </a:p>
          <a:p>
            <a:pPr marL="784225" lvl="1" indent="-457200">
              <a:spcBef>
                <a:spcPts val="0"/>
              </a:spcBef>
              <a:buSzPct val="80000"/>
            </a:pPr>
            <a:endParaRPr lang="en-US" sz="1800" dirty="0"/>
          </a:p>
          <a:p>
            <a:pPr>
              <a:spcBef>
                <a:spcPts val="0"/>
              </a:spcBef>
              <a:buSzPct val="80000"/>
            </a:pPr>
            <a:r>
              <a:rPr lang="en-US" dirty="0"/>
              <a:t>Population-scale genome analysis</a:t>
            </a:r>
          </a:p>
          <a:p>
            <a:pPr lvl="1">
              <a:spcBef>
                <a:spcPts val="0"/>
              </a:spcBef>
              <a:buSzPct val="80000"/>
            </a:pPr>
            <a:r>
              <a:rPr lang="en-US" sz="1800" i="1" dirty="0">
                <a:solidFill>
                  <a:schemeClr val="bg1">
                    <a:lumMod val="50000"/>
                  </a:schemeClr>
                </a:solidFill>
              </a:rPr>
              <a:t>Sequence anywhere at large scale!</a:t>
            </a:r>
            <a:endParaRPr lang="en-US" sz="1800" dirty="0"/>
          </a:p>
          <a:p>
            <a:pPr>
              <a:spcBef>
                <a:spcPts val="0"/>
              </a:spcBef>
              <a:buSzPct val="80000"/>
            </a:pPr>
            <a:endParaRPr lang="en-US" sz="1800" dirty="0"/>
          </a:p>
          <a:p>
            <a:pPr>
              <a:spcBef>
                <a:spcPts val="0"/>
              </a:spcBef>
              <a:buSzPct val="80000"/>
            </a:pPr>
            <a:r>
              <a:rPr lang="en-US" dirty="0"/>
              <a:t>Avoiding erroneous analysis</a:t>
            </a:r>
          </a:p>
          <a:p>
            <a:pPr lvl="1">
              <a:spcBef>
                <a:spcPts val="0"/>
              </a:spcBef>
              <a:buSzPct val="80000"/>
            </a:pPr>
            <a:r>
              <a:rPr lang="en-US" sz="1800" i="1" dirty="0">
                <a:solidFill>
                  <a:schemeClr val="bg1">
                    <a:lumMod val="50000"/>
                  </a:schemeClr>
                </a:solidFill>
              </a:rPr>
              <a:t>E.g., your father is not your father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00A27B-276F-BD42-9218-E91D72BB45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25</a:t>
            </a:fld>
            <a:endParaRPr lang="en-US" alt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F3B1154-6FDB-114B-A883-F657F8391AFF}"/>
              </a:ext>
            </a:extLst>
          </p:cNvPr>
          <p:cNvSpPr txBox="1">
            <a:spLocks/>
          </p:cNvSpPr>
          <p:nvPr/>
        </p:nvSpPr>
        <p:spPr bwMode="auto">
          <a:xfrm>
            <a:off x="5652120" y="1059655"/>
            <a:ext cx="313184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r>
              <a:rPr lang="en-US" kern="0" dirty="0">
                <a:solidFill>
                  <a:srgbClr val="FF0000"/>
                </a:solidFill>
              </a:rPr>
              <a:t>Bandwidth</a:t>
            </a: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en-US" kern="0" dirty="0">
                <a:solidFill>
                  <a:srgbClr val="FF0000"/>
                </a:solidFill>
              </a:rPr>
              <a:t>Energy-efficiency &amp; Latency</a:t>
            </a:r>
          </a:p>
          <a:p>
            <a:pPr marL="0" indent="0" algn="r">
              <a:spcBef>
                <a:spcPts val="0"/>
              </a:spcBef>
              <a:buNone/>
            </a:pPr>
            <a:endParaRPr lang="en-US" sz="14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en-US" kern="0" dirty="0">
                <a:solidFill>
                  <a:srgbClr val="FF0000"/>
                </a:solidFill>
              </a:rPr>
              <a:t>Privacy</a:t>
            </a: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endParaRPr lang="en-US" sz="20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en-US" kern="0" dirty="0">
                <a:solidFill>
                  <a:srgbClr val="FF0000"/>
                </a:solidFill>
              </a:rPr>
              <a:t>Scalability</a:t>
            </a: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en-US" kern="0" dirty="0">
                <a:solidFill>
                  <a:srgbClr val="FF0000"/>
                </a:solidFill>
              </a:rPr>
              <a:t>Accuracy</a:t>
            </a: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622095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244D6-C5E4-BF42-A519-5F214828F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Meetings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5A65CB-30E6-BF4C-8E1F-97AD26A5DC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9D023E-66C6-5B41-B356-A4EAF507F6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222"/>
          <a:stretch/>
        </p:blipFill>
        <p:spPr>
          <a:xfrm>
            <a:off x="343819" y="996950"/>
            <a:ext cx="8456363" cy="540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063783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244D6-C5E4-BF42-A519-5F214828F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Meetings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5A65CB-30E6-BF4C-8E1F-97AD26A5DC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9D023E-66C6-5B41-B356-A4EAF507F6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7778"/>
          <a:stretch/>
        </p:blipFill>
        <p:spPr>
          <a:xfrm>
            <a:off x="622538" y="959820"/>
            <a:ext cx="7898925" cy="551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677587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244D6-C5E4-BF42-A519-5F214828F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Meetings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C6D47-8108-664D-8D0B-88D3F6C800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7527"/>
            <a:ext cx="3276600" cy="5193723"/>
          </a:xfrm>
        </p:spPr>
        <p:txBody>
          <a:bodyPr/>
          <a:lstStyle/>
          <a:p>
            <a:r>
              <a:rPr lang="en-US" dirty="0"/>
              <a:t>1 Lecture every week</a:t>
            </a:r>
          </a:p>
          <a:p>
            <a:pPr lvl="1"/>
            <a:r>
              <a:rPr lang="en-US" dirty="0"/>
              <a:t>Monday 4-5 PM</a:t>
            </a:r>
          </a:p>
          <a:p>
            <a:pPr lvl="2"/>
            <a:r>
              <a:rPr lang="en-US" sz="1400" dirty="0">
                <a:hlinkClick r:id="rId2"/>
              </a:rPr>
              <a:t>https://safari.ethz.ch/projects_and_seminars/fall2022/doku.php?id=genome_seq_mobile</a:t>
            </a:r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1"/>
            <a:r>
              <a:rPr lang="en-US" dirty="0"/>
              <a:t>Thursday 10-11 AM</a:t>
            </a:r>
          </a:p>
          <a:p>
            <a:pPr lvl="2"/>
            <a:r>
              <a:rPr lang="en-US" sz="1400" dirty="0">
                <a:hlinkClick r:id="rId3"/>
              </a:rPr>
              <a:t>https://safari.ethz.ch/projects_and_seminars/fall2022/doku.php?id=bioinformatics</a:t>
            </a:r>
            <a:r>
              <a:rPr lang="en-US" sz="1400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5A65CB-30E6-BF4C-8E1F-97AD26A5DC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9D023E-66C6-5B41-B356-A4EAF507F6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4082" y="0"/>
            <a:ext cx="51274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81234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A9BE8-6522-C44D-8270-654370251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To Be Covered (I)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DCED2E1-DB5E-624C-88EE-EB4AE000DC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14400"/>
            <a:ext cx="8610600" cy="4445264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4A8E1C-C7A8-1D4D-82F1-F102C7DC3B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  <p:pic>
        <p:nvPicPr>
          <p:cNvPr id="20" name="Content Placeholder 5">
            <a:extLst>
              <a:ext uri="{FF2B5EF4-FFF2-40B4-BE49-F238E27FC236}">
                <a16:creationId xmlns:a16="http://schemas.microsoft.com/office/drawing/2014/main" id="{CF4C21E6-92DA-4E44-9C4F-2AEECBBFB5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99"/>
          <a:stretch/>
        </p:blipFill>
        <p:spPr bwMode="auto">
          <a:xfrm>
            <a:off x="228600" y="5359664"/>
            <a:ext cx="8610600" cy="1066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157442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7CB26-E1A8-774E-9B7E-653D81AFC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Intelligent Genomic Analyses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7A71337-3EC3-2B45-9808-C768D4AA3A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44" y="1658577"/>
            <a:ext cx="7987313" cy="5116873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DD7BBE-288B-6B43-B9DA-B71AC57F4B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116D6B-4228-4C42-9608-A9F635DBCC31}"/>
              </a:ext>
            </a:extLst>
          </p:cNvPr>
          <p:cNvSpPr/>
          <p:nvPr/>
        </p:nvSpPr>
        <p:spPr>
          <a:xfrm>
            <a:off x="1564481" y="990600"/>
            <a:ext cx="60150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Intelligent Genomic Analyses (Fall 2022)</a:t>
            </a:r>
          </a:p>
          <a:p>
            <a:pPr algn="ctr"/>
            <a:r>
              <a:rPr lang="en-US" dirty="0">
                <a:hlinkClick r:id="rId3"/>
              </a:rPr>
              <a:t>https://www.youtube.com/watch?v=nA41964-9r8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18268468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0DEC1-94F2-BE40-83EC-81B07020A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To Be Covered (II)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4812912-4BC8-4C4D-A7D0-3BF53D75F6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031736"/>
            <a:ext cx="8610600" cy="4445264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5E6C09-4B7E-8F43-BEAA-0978AA0206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4A4A724A-D65A-364A-8343-EE87D8CD83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02" b="50286"/>
          <a:stretch/>
        </p:blipFill>
        <p:spPr bwMode="auto">
          <a:xfrm>
            <a:off x="228600" y="894956"/>
            <a:ext cx="8610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1949126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1FA9B-4179-2E4E-962F-2279ACA2E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Announcement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C87801-7A03-2E46-9D16-3432E74951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31</a:t>
            </a:fld>
            <a:endParaRPr lang="en-US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CBEB50-8493-BB46-817B-783A756D5EAC}"/>
              </a:ext>
            </a:extLst>
          </p:cNvPr>
          <p:cNvSpPr/>
          <p:nvPr/>
        </p:nvSpPr>
        <p:spPr>
          <a:xfrm>
            <a:off x="1676400" y="6488668"/>
            <a:ext cx="5791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2"/>
              </a:rPr>
              <a:t>https://www.youtube.com/watch?v=bmquDusnPkA</a:t>
            </a:r>
            <a:r>
              <a:rPr lang="en-US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BA59D8-0B75-624A-89EA-36601A2967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31" r="4631"/>
          <a:stretch/>
        </p:blipFill>
        <p:spPr>
          <a:xfrm>
            <a:off x="28113" y="990600"/>
            <a:ext cx="9105001" cy="529584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D0F596C-9E87-6A43-8116-076B9B8DB106}"/>
              </a:ext>
            </a:extLst>
          </p:cNvPr>
          <p:cNvSpPr/>
          <p:nvPr/>
        </p:nvSpPr>
        <p:spPr>
          <a:xfrm>
            <a:off x="183563" y="6019800"/>
            <a:ext cx="87768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4"/>
              </a:rPr>
              <a:t>https://safari.ethz.ch/safari-live-seminar-sudhanva-gurumurthi-oct-25-2022/</a:t>
            </a:r>
            <a:r>
              <a:rPr lang="en-US" dirty="0"/>
              <a:t>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54838B-7C8D-B34B-A25B-4C505FAAF8E9}"/>
              </a:ext>
            </a:extLst>
          </p:cNvPr>
          <p:cNvSpPr/>
          <p:nvPr/>
        </p:nvSpPr>
        <p:spPr>
          <a:xfrm>
            <a:off x="1371600" y="838200"/>
            <a:ext cx="64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You are welcome to attend this seminar tomorrow.</a:t>
            </a:r>
          </a:p>
          <a:p>
            <a:pPr algn="ctr"/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9158791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44F12-528E-5A48-BAE0-E0DF14FEB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Intelligent Genome Analysis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F45D9B22-CAE4-6040-89EE-CD3A1307D8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806664"/>
            <a:ext cx="8610600" cy="3214624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64F514-3E94-8048-A442-6555D3EDBF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32</a:t>
            </a:fld>
            <a:endParaRPr lang="en-US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CA0203-DBBA-FD41-ADB8-08D665685A68}"/>
              </a:ext>
            </a:extLst>
          </p:cNvPr>
          <p:cNvSpPr/>
          <p:nvPr/>
        </p:nvSpPr>
        <p:spPr>
          <a:xfrm>
            <a:off x="259409" y="908720"/>
            <a:ext cx="87993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dirty="0"/>
              <a:t>, Joel </a:t>
            </a:r>
            <a:r>
              <a:rPr lang="en-US" dirty="0" err="1"/>
              <a:t>Lindegger</a:t>
            </a:r>
            <a:r>
              <a:rPr lang="en-US" dirty="0"/>
              <a:t>, Can </a:t>
            </a:r>
            <a:r>
              <a:rPr lang="en-US" dirty="0" err="1"/>
              <a:t>Firtina</a:t>
            </a:r>
            <a:r>
              <a:rPr lang="en-US" dirty="0"/>
              <a:t>, </a:t>
            </a:r>
            <a:r>
              <a:rPr lang="en-US" dirty="0" err="1"/>
              <a:t>Nour</a:t>
            </a:r>
            <a:r>
              <a:rPr lang="en-US" dirty="0"/>
              <a:t> </a:t>
            </a:r>
            <a:r>
              <a:rPr lang="en-US" dirty="0" err="1"/>
              <a:t>Almadhoun</a:t>
            </a:r>
            <a:r>
              <a:rPr lang="en-US" dirty="0"/>
              <a:t>, </a:t>
            </a:r>
            <a:r>
              <a:rPr lang="en-US" dirty="0" err="1"/>
              <a:t>Haiyu</a:t>
            </a:r>
            <a:r>
              <a:rPr lang="en-US" dirty="0"/>
              <a:t> Mao, Gagandeep Singh, Juan Gomez-Luna, 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endParaRPr lang="en-US" dirty="0"/>
          </a:p>
          <a:p>
            <a:r>
              <a:rPr lang="en-US" dirty="0"/>
              <a:t>“</a:t>
            </a:r>
            <a:r>
              <a:rPr lang="en-US" dirty="0">
                <a:hlinkClick r:id="rId3"/>
              </a:rPr>
              <a:t>From Molecules to Genomic Variations: Intelligent Algorithms and Architectures for Intelligent Genome Analysis</a:t>
            </a:r>
            <a:r>
              <a:rPr lang="en-US" dirty="0"/>
              <a:t>”</a:t>
            </a:r>
            <a:r>
              <a:rPr lang="en-US" b="1" dirty="0">
                <a:solidFill>
                  <a:srgbClr val="0000FF"/>
                </a:solidFill>
              </a:rPr>
              <a:t> </a:t>
            </a:r>
          </a:p>
          <a:p>
            <a:r>
              <a:rPr lang="en-US" dirty="0"/>
              <a:t>Computational and Structural Biotechnology Journal, 2022</a:t>
            </a:r>
          </a:p>
          <a:p>
            <a:r>
              <a:rPr lang="en-US" dirty="0"/>
              <a:t>[</a:t>
            </a:r>
            <a:r>
              <a:rPr lang="en-US" dirty="0">
                <a:hlinkClick r:id="rId4"/>
              </a:rPr>
              <a:t>Source code</a:t>
            </a:r>
            <a:r>
              <a:rPr lang="en-US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558865695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77F95-FF6B-654D-95C6-AD41C66E3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Near-memory Pre-alignment Filtering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137D6E-472B-9545-BC90-4764A091EB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8A7077-2B78-4FB5-8F56-24239751AEF0}" type="slidenum">
              <a:rPr lang="en-US" altLang="en-US" smtClean="0"/>
              <a:pPr/>
              <a:t>33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726789-60B9-0041-AA5A-82AD45A48174}"/>
              </a:ext>
            </a:extLst>
          </p:cNvPr>
          <p:cNvSpPr/>
          <p:nvPr/>
        </p:nvSpPr>
        <p:spPr>
          <a:xfrm>
            <a:off x="200218" y="914400"/>
            <a:ext cx="89437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dirty="0"/>
              <a:t>, </a:t>
            </a:r>
            <a:r>
              <a:rPr lang="en-US" dirty="0" err="1"/>
              <a:t>Zülal</a:t>
            </a:r>
            <a:r>
              <a:rPr lang="en-US" dirty="0"/>
              <a:t> </a:t>
            </a:r>
            <a:r>
              <a:rPr lang="en-US" dirty="0" err="1"/>
              <a:t>Bingöl</a:t>
            </a:r>
            <a:r>
              <a:rPr lang="en-US" dirty="0"/>
              <a:t>, </a:t>
            </a:r>
            <a:r>
              <a:rPr lang="en-US" dirty="0" err="1"/>
              <a:t>Damla</a:t>
            </a:r>
            <a:r>
              <a:rPr lang="en-US" dirty="0"/>
              <a:t> </a:t>
            </a:r>
            <a:r>
              <a:rPr lang="en-US" dirty="0" err="1"/>
              <a:t>Senol</a:t>
            </a:r>
            <a:r>
              <a:rPr lang="en-US" dirty="0"/>
              <a:t> Cali, </a:t>
            </a:r>
            <a:r>
              <a:rPr lang="en-US" dirty="0" err="1"/>
              <a:t>Jeremie</a:t>
            </a:r>
            <a:r>
              <a:rPr lang="en-US" dirty="0"/>
              <a:t> Kim, </a:t>
            </a:r>
            <a:r>
              <a:rPr lang="en-US" dirty="0" err="1"/>
              <a:t>Saugata</a:t>
            </a:r>
            <a:r>
              <a:rPr lang="en-US" dirty="0"/>
              <a:t> </a:t>
            </a:r>
            <a:r>
              <a:rPr lang="en-US" dirty="0" err="1"/>
              <a:t>Ghose</a:t>
            </a:r>
            <a:r>
              <a:rPr lang="en-US" dirty="0"/>
              <a:t>, </a:t>
            </a:r>
          </a:p>
          <a:p>
            <a:r>
              <a:rPr lang="en-US" dirty="0"/>
              <a:t>Can </a:t>
            </a:r>
            <a:r>
              <a:rPr lang="en-US" dirty="0" err="1"/>
              <a:t>Alkan</a:t>
            </a:r>
            <a:r>
              <a:rPr lang="en-US" dirty="0"/>
              <a:t>, 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endParaRPr lang="en-US" dirty="0"/>
          </a:p>
          <a:p>
            <a:r>
              <a:rPr lang="en" dirty="0">
                <a:solidFill>
                  <a:srgbClr val="0000FF"/>
                </a:solidFill>
                <a:sym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“Accelerating Genome Analysis: A Primer on an Ongoing Journey” </a:t>
            </a:r>
            <a:endParaRPr lang="en" dirty="0">
              <a:solidFill>
                <a:srgbClr val="0000FF"/>
              </a:solidFill>
              <a:sym typeface="Calibri"/>
            </a:endParaRPr>
          </a:p>
          <a:p>
            <a:r>
              <a:rPr lang="en-US" dirty="0"/>
              <a:t>IEEE Micro, August 2020.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B19457-CD9D-4B41-A6FA-F26BB5FC31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1" t="12560" r="35038" b="41460"/>
          <a:stretch/>
        </p:blipFill>
        <p:spPr>
          <a:xfrm>
            <a:off x="741821" y="2478316"/>
            <a:ext cx="7660358" cy="3678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622169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E1C88-80BD-3F42-8E64-1DBA0E566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Read Mapping in 111 pages!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622231-A3EC-3A4A-952B-4A50B5E186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34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FF36B7-4AC0-1540-86E7-03D1A14C2BD6}"/>
              </a:ext>
            </a:extLst>
          </p:cNvPr>
          <p:cNvSpPr/>
          <p:nvPr/>
        </p:nvSpPr>
        <p:spPr>
          <a:xfrm>
            <a:off x="344693" y="1447800"/>
            <a:ext cx="879930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b="1" dirty="0"/>
              <a:t>,</a:t>
            </a:r>
            <a:r>
              <a:rPr lang="en-US" dirty="0"/>
              <a:t> Jeremy </a:t>
            </a:r>
            <a:r>
              <a:rPr lang="en-US" dirty="0" err="1"/>
              <a:t>Rotman</a:t>
            </a:r>
            <a:r>
              <a:rPr lang="en-US" dirty="0"/>
              <a:t>, </a:t>
            </a:r>
            <a:r>
              <a:rPr lang="en-US" dirty="0" err="1"/>
              <a:t>Dhrithi</a:t>
            </a:r>
            <a:r>
              <a:rPr lang="en-US" dirty="0"/>
              <a:t> Deshpande, </a:t>
            </a:r>
            <a:r>
              <a:rPr lang="en-US" dirty="0" err="1"/>
              <a:t>Kodi</a:t>
            </a:r>
            <a:r>
              <a:rPr lang="en-US" dirty="0"/>
              <a:t> </a:t>
            </a:r>
            <a:r>
              <a:rPr lang="en-US" dirty="0" err="1"/>
              <a:t>Taraszka</a:t>
            </a:r>
            <a:r>
              <a:rPr lang="en-US" dirty="0"/>
              <a:t>, </a:t>
            </a:r>
            <a:r>
              <a:rPr lang="en-US" dirty="0" err="1"/>
              <a:t>Huwenbo</a:t>
            </a:r>
            <a:r>
              <a:rPr lang="en-US" dirty="0"/>
              <a:t> Shi, </a:t>
            </a:r>
            <a:r>
              <a:rPr lang="en-US" dirty="0" err="1"/>
              <a:t>Pelin</a:t>
            </a:r>
            <a:r>
              <a:rPr lang="en-US" dirty="0"/>
              <a:t> </a:t>
            </a:r>
            <a:r>
              <a:rPr lang="en-US" dirty="0" err="1"/>
              <a:t>Icer</a:t>
            </a:r>
            <a:r>
              <a:rPr lang="en-US" dirty="0"/>
              <a:t> Baykal, Harry </a:t>
            </a:r>
            <a:r>
              <a:rPr lang="en-US" dirty="0" err="1"/>
              <a:t>Taegyun</a:t>
            </a:r>
            <a:r>
              <a:rPr lang="en-US" dirty="0"/>
              <a:t> Yang, Victor </a:t>
            </a:r>
            <a:r>
              <a:rPr lang="en-US" dirty="0" err="1"/>
              <a:t>Xue</a:t>
            </a:r>
            <a:r>
              <a:rPr lang="en-US" dirty="0"/>
              <a:t>, Sergey Knyazev, Benjamin D. Singer, Brunilda </a:t>
            </a:r>
            <a:r>
              <a:rPr lang="en-US" dirty="0" err="1"/>
              <a:t>Balliu</a:t>
            </a:r>
            <a:r>
              <a:rPr lang="en-US" dirty="0"/>
              <a:t>, David </a:t>
            </a:r>
            <a:r>
              <a:rPr lang="en-US" dirty="0" err="1"/>
              <a:t>Koslicki</a:t>
            </a:r>
            <a:r>
              <a:rPr lang="en-US" dirty="0"/>
              <a:t>, Pavel </a:t>
            </a:r>
            <a:r>
              <a:rPr lang="en-US" dirty="0" err="1"/>
              <a:t>Skums</a:t>
            </a:r>
            <a:r>
              <a:rPr lang="en-US" dirty="0"/>
              <a:t>, Alex </a:t>
            </a:r>
            <a:r>
              <a:rPr lang="en-US" dirty="0" err="1"/>
              <a:t>Zelikovsky</a:t>
            </a:r>
            <a:r>
              <a:rPr lang="en-US" dirty="0"/>
              <a:t>, </a:t>
            </a:r>
          </a:p>
          <a:p>
            <a:r>
              <a:rPr lang="en-US" dirty="0"/>
              <a:t>Can </a:t>
            </a:r>
            <a:r>
              <a:rPr lang="en-US" dirty="0" err="1"/>
              <a:t>Alkan</a:t>
            </a:r>
            <a:r>
              <a:rPr lang="en-US" dirty="0"/>
              <a:t>, 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r>
              <a:rPr lang="en-US" dirty="0"/>
              <a:t>, </a:t>
            </a:r>
            <a:r>
              <a:rPr lang="en-US" dirty="0" err="1"/>
              <a:t>Serghei</a:t>
            </a:r>
            <a:r>
              <a:rPr lang="en-US" dirty="0"/>
              <a:t> </a:t>
            </a:r>
            <a:r>
              <a:rPr lang="en-US" dirty="0" err="1"/>
              <a:t>Mangul</a:t>
            </a:r>
            <a:r>
              <a:rPr lang="en-US" dirty="0"/>
              <a:t> </a:t>
            </a:r>
          </a:p>
          <a:p>
            <a:r>
              <a:rPr lang="en-US" dirty="0">
                <a:solidFill>
                  <a:srgbClr val="0000FF"/>
                </a:solidFill>
              </a:rPr>
              <a:t>"</a:t>
            </a:r>
            <a:r>
              <a:rPr lang="en-US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Technology dictates algorithms: Recent developments in read alignment</a:t>
            </a:r>
            <a:r>
              <a:rPr lang="en-US" dirty="0">
                <a:solidFill>
                  <a:srgbClr val="0000FF"/>
                </a:solidFill>
              </a:rPr>
              <a:t>" </a:t>
            </a:r>
          </a:p>
          <a:p>
            <a:r>
              <a:rPr lang="en-US" dirty="0"/>
              <a:t>Genome Biology, 2021</a:t>
            </a:r>
          </a:p>
          <a:p>
            <a:r>
              <a:rPr lang="en-US" dirty="0"/>
              <a:t>[</a:t>
            </a:r>
            <a:r>
              <a:rPr lang="en-US" dirty="0">
                <a:hlinkClick r:id="rId3"/>
              </a:rPr>
              <a:t>Source code</a:t>
            </a:r>
            <a:r>
              <a:rPr lang="en-US" dirty="0"/>
              <a:t>]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81A5BD-206E-BD4D-AAE3-B6EA838517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0" t="34033" r="21651" b="40240"/>
          <a:stretch/>
        </p:blipFill>
        <p:spPr>
          <a:xfrm>
            <a:off x="640455" y="4005064"/>
            <a:ext cx="7863090" cy="230298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DF5FE91-7986-3D40-AF0B-D3341371BC00}"/>
              </a:ext>
            </a:extLst>
          </p:cNvPr>
          <p:cNvSpPr/>
          <p:nvPr/>
        </p:nvSpPr>
        <p:spPr>
          <a:xfrm>
            <a:off x="1831058" y="924807"/>
            <a:ext cx="54818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In-depth analysis of 107 read mappers (1988-2020)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2D46847-8A4F-DA49-90EB-F4B9ADAD6B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0" t="24380" r="21651" b="69391"/>
          <a:stretch/>
        </p:blipFill>
        <p:spPr>
          <a:xfrm>
            <a:off x="640455" y="3501008"/>
            <a:ext cx="7863090" cy="55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09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7F5BA-C137-3E47-A1E4-BA8114FE8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Feedback From Our Community!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4AB7DE-37BF-884D-868D-E48E2A5832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35</a:t>
            </a:fld>
            <a:endParaRPr lang="en-US" alt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E055ADA-4CEF-0E42-BE10-5CCBAA16B97D}"/>
              </a:ext>
            </a:extLst>
          </p:cNvPr>
          <p:cNvSpPr/>
          <p:nvPr/>
        </p:nvSpPr>
        <p:spPr>
          <a:xfrm>
            <a:off x="1403628" y="6402944"/>
            <a:ext cx="67172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https://twitter.com/mealser/status/1435223377644503040</a:t>
            </a:r>
            <a:r>
              <a:rPr lang="en-US" dirty="0"/>
              <a:t> 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4EF3632-9060-A446-A340-8F8AE141A7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272" y="3779244"/>
            <a:ext cx="6399928" cy="1547235"/>
          </a:xfr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CE845DA-55E8-1E4A-8594-12FFBEAD0C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672" y="2185273"/>
            <a:ext cx="6399928" cy="1547235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7EA2A1E7-0593-3241-A549-240A48BF5ECA}"/>
              </a:ext>
            </a:extLst>
          </p:cNvPr>
          <p:cNvGrpSpPr/>
          <p:nvPr/>
        </p:nvGrpSpPr>
        <p:grpSpPr>
          <a:xfrm>
            <a:off x="238257" y="914400"/>
            <a:ext cx="6399926" cy="1224137"/>
            <a:chOff x="152400" y="380343"/>
            <a:chExt cx="6934200" cy="132632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04FBF4E-7E8D-7F4C-A1C9-C562820D34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699" b="24190"/>
            <a:stretch/>
          </p:blipFill>
          <p:spPr>
            <a:xfrm>
              <a:off x="152400" y="1198398"/>
              <a:ext cx="6934200" cy="508274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81D1E95-05C4-F342-9A7D-4030F157F0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4557"/>
            <a:stretch/>
          </p:blipFill>
          <p:spPr>
            <a:xfrm>
              <a:off x="152400" y="380343"/>
              <a:ext cx="6934200" cy="814744"/>
            </a:xfrm>
            <a:prstGeom prst="rect">
              <a:avLst/>
            </a:prstGeom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E6BCC8A6-0724-AA42-8DFD-8D2DB3BD4E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856" y="5373216"/>
            <a:ext cx="6845344" cy="105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723303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D5BF0-604F-064A-8A5C-798DA6F60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GenASM Framework </a:t>
            </a:r>
            <a:r>
              <a:rPr lang="en-US" sz="3000" b="1" dirty="0"/>
              <a:t>[MICRO 2020]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2D235-9E9A-944F-9883-F07DBE9D4B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980728"/>
            <a:ext cx="8610600" cy="5267672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Damla Senol Cali, Gurpreet S. Kalsi, Zulal Bingol, Can Firtina, Lavanya Subramanian, Jeremie S. Kim, Rachata Ausavarungnirun, Mohammed Alser, Juan Gomez-Luna, Amirali Boroumand, Anant Nori, Allison Scibisz, Sreenivas Subramoney, Can Alkan, Saugata Ghose, and Onur Mutlu,</a:t>
            </a:r>
            <a:br>
              <a:rPr lang="en-US" sz="1600" dirty="0"/>
            </a:br>
            <a:r>
              <a:rPr lang="en-US" sz="1600" b="1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"GenASM: A High-Performance, Low-Power Approximate String Matching Acceleration Framework for Genome Sequence Analysis"</a:t>
            </a:r>
            <a:br>
              <a:rPr lang="en-US" sz="1600" dirty="0"/>
            </a:br>
            <a:r>
              <a:rPr lang="en-US" sz="1600" i="1" dirty="0"/>
              <a:t>Proceedings of the </a:t>
            </a:r>
            <a:r>
              <a:rPr lang="en-US" sz="1600" i="1" dirty="0">
                <a:hlinkClick r:id="rId3"/>
              </a:rPr>
              <a:t>53rd International Symposium on Microarchitecture</a:t>
            </a:r>
            <a:r>
              <a:rPr lang="en-US" sz="1600" i="1" dirty="0"/>
              <a:t> (</a:t>
            </a:r>
            <a:r>
              <a:rPr lang="en-US" sz="1600" b="1" i="1" dirty="0"/>
              <a:t>MICRO</a:t>
            </a:r>
            <a:r>
              <a:rPr lang="en-US" sz="1600" i="1" dirty="0"/>
              <a:t>)</a:t>
            </a:r>
            <a:r>
              <a:rPr lang="en-US" sz="1600" dirty="0"/>
              <a:t>, Virtual, October 2020.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4"/>
              </a:rPr>
              <a:t>Lightning Talk Video</a:t>
            </a:r>
            <a:r>
              <a:rPr lang="en-US" sz="1600" dirty="0"/>
              <a:t> (1.5 minutes)]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5"/>
              </a:rPr>
              <a:t>Lightning Talk Slides (pptx)</a:t>
            </a:r>
            <a:r>
              <a:rPr lang="en-US" sz="1600" dirty="0"/>
              <a:t> </a:t>
            </a:r>
            <a:r>
              <a:rPr lang="en-US" sz="1600" dirty="0">
                <a:hlinkClick r:id="rId6"/>
              </a:rPr>
              <a:t>(pdf)</a:t>
            </a:r>
            <a:r>
              <a:rPr lang="en-US" sz="1600" dirty="0"/>
              <a:t>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7"/>
              </a:rPr>
              <a:t>Talk Video</a:t>
            </a:r>
            <a:r>
              <a:rPr lang="en-US" sz="1600" dirty="0"/>
              <a:t> (18 minutes)]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8"/>
              </a:rPr>
              <a:t>Slides (pptx)</a:t>
            </a:r>
            <a:r>
              <a:rPr lang="en-US" sz="1600" dirty="0"/>
              <a:t> </a:t>
            </a:r>
            <a:r>
              <a:rPr lang="en-US" sz="1600" dirty="0">
                <a:hlinkClick r:id="rId9"/>
              </a:rPr>
              <a:t>(pdf)</a:t>
            </a:r>
            <a:r>
              <a:rPr lang="en-US" sz="1600" dirty="0"/>
              <a:t>]</a:t>
            </a:r>
          </a:p>
          <a:p>
            <a:pPr marL="0" indent="0">
              <a:buNone/>
            </a:pPr>
            <a:br>
              <a:rPr lang="en-US" sz="1600" dirty="0"/>
            </a:br>
            <a:br>
              <a:rPr lang="en-US" sz="1600" dirty="0"/>
            </a:b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DB1DCE-E5D9-CD4A-A287-B342F108CB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3A4793-1AF6-E942-81F7-38877A7E30A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4013776"/>
            <a:ext cx="9144000" cy="244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509383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BFEB9-0416-F940-B729-27218DD10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GenStore</a:t>
            </a:r>
            <a:r>
              <a:rPr lang="en-US" dirty="0"/>
              <a:t> (ASPLOS 2022)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EEA15A0-2AE0-674D-A984-9D1E47953A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67" y="2590351"/>
            <a:ext cx="8081466" cy="3736335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218717-4A37-8F45-AD8F-9300485EFA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37</a:t>
            </a:fld>
            <a:endParaRPr lang="en-US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CB621C-61E9-DB44-8F37-CB5158F9B8F6}"/>
              </a:ext>
            </a:extLst>
          </p:cNvPr>
          <p:cNvSpPr/>
          <p:nvPr/>
        </p:nvSpPr>
        <p:spPr>
          <a:xfrm>
            <a:off x="179512" y="896034"/>
            <a:ext cx="88823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Nika Mansouri </a:t>
            </a:r>
            <a:r>
              <a:rPr lang="en-US" dirty="0" err="1"/>
              <a:t>Ghiasi</a:t>
            </a:r>
            <a:r>
              <a:rPr lang="en-US" dirty="0"/>
              <a:t>, </a:t>
            </a:r>
            <a:r>
              <a:rPr lang="en-US" dirty="0" err="1"/>
              <a:t>Jisung</a:t>
            </a:r>
            <a:r>
              <a:rPr lang="en-US" dirty="0"/>
              <a:t> Park, Harun Mustafa, </a:t>
            </a:r>
            <a:r>
              <a:rPr lang="en-US" dirty="0" err="1"/>
              <a:t>Jeremie</a:t>
            </a:r>
            <a:r>
              <a:rPr lang="en-US" dirty="0"/>
              <a:t> Kim, </a:t>
            </a:r>
            <a:r>
              <a:rPr lang="en-US" dirty="0" err="1"/>
              <a:t>Ataberk</a:t>
            </a:r>
            <a:r>
              <a:rPr lang="en-US" dirty="0"/>
              <a:t> </a:t>
            </a:r>
            <a:r>
              <a:rPr lang="en-US" dirty="0" err="1"/>
              <a:t>Olgun</a:t>
            </a:r>
            <a:r>
              <a:rPr lang="en-US" dirty="0"/>
              <a:t>, </a:t>
            </a:r>
            <a:r>
              <a:rPr lang="en-US" dirty="0" err="1"/>
              <a:t>Arvid</a:t>
            </a:r>
            <a:r>
              <a:rPr lang="en-US" dirty="0"/>
              <a:t> Gollwitzer, </a:t>
            </a:r>
            <a:r>
              <a:rPr lang="en-US" dirty="0" err="1"/>
              <a:t>Damla</a:t>
            </a:r>
            <a:r>
              <a:rPr lang="en-US" dirty="0"/>
              <a:t> </a:t>
            </a:r>
            <a:r>
              <a:rPr lang="en-US" dirty="0" err="1"/>
              <a:t>Senol</a:t>
            </a:r>
            <a:r>
              <a:rPr lang="en-US" dirty="0"/>
              <a:t> Cali, Can </a:t>
            </a:r>
            <a:r>
              <a:rPr lang="en-US" dirty="0" err="1"/>
              <a:t>Firtina</a:t>
            </a:r>
            <a:r>
              <a:rPr lang="en-US" dirty="0"/>
              <a:t>, </a:t>
            </a:r>
            <a:r>
              <a:rPr lang="en-US" dirty="0" err="1"/>
              <a:t>Haiyu</a:t>
            </a:r>
            <a:r>
              <a:rPr lang="en-US" dirty="0"/>
              <a:t> Mao, </a:t>
            </a:r>
            <a:r>
              <a:rPr lang="en-US" dirty="0" err="1"/>
              <a:t>Nour</a:t>
            </a:r>
            <a:r>
              <a:rPr lang="en-US" dirty="0"/>
              <a:t> </a:t>
            </a:r>
            <a:r>
              <a:rPr lang="en-US" dirty="0" err="1"/>
              <a:t>Almadhoun</a:t>
            </a:r>
            <a:r>
              <a:rPr lang="en-US" dirty="0"/>
              <a:t> </a:t>
            </a:r>
            <a:r>
              <a:rPr lang="en-US" dirty="0" err="1"/>
              <a:t>Alserr</a:t>
            </a:r>
            <a:r>
              <a:rPr lang="en-US" dirty="0"/>
              <a:t>, </a:t>
            </a:r>
            <a:r>
              <a:rPr lang="en-US" dirty="0" err="1"/>
              <a:t>Rachata</a:t>
            </a:r>
            <a:r>
              <a:rPr lang="en-US" dirty="0"/>
              <a:t> </a:t>
            </a:r>
            <a:r>
              <a:rPr lang="en-US" dirty="0" err="1"/>
              <a:t>Ausavarungnirun</a:t>
            </a:r>
            <a:r>
              <a:rPr lang="en-US" dirty="0"/>
              <a:t>, Nandita Vijaykumar, </a:t>
            </a:r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dirty="0"/>
              <a:t>, 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r>
              <a:rPr lang="en-US" dirty="0"/>
              <a:t> </a:t>
            </a:r>
          </a:p>
          <a:p>
            <a:r>
              <a:rPr lang="en-US" dirty="0"/>
              <a:t>"</a:t>
            </a:r>
            <a:r>
              <a:rPr lang="en-US" dirty="0">
                <a:hlinkClick r:id="rId3"/>
              </a:rPr>
              <a:t>GenStore: A High-Performance and Energy-Efficient In-Storage Computing System for Genome Sequence Analysis</a:t>
            </a:r>
            <a:r>
              <a:rPr lang="en-US" dirty="0"/>
              <a:t>", </a:t>
            </a:r>
          </a:p>
          <a:p>
            <a:r>
              <a:rPr lang="en-US" dirty="0"/>
              <a:t>ASPLOS 2022</a:t>
            </a:r>
          </a:p>
        </p:txBody>
      </p:sp>
    </p:spTree>
    <p:extLst>
      <p:ext uri="{BB962C8B-B14F-4D97-AF65-F5344CB8AC3E}">
        <p14:creationId xmlns:p14="http://schemas.microsoft.com/office/powerpoint/2010/main" val="186827905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646C3-02C0-D844-8FAB-18F37246A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GenPIP</a:t>
            </a:r>
            <a:r>
              <a:rPr lang="en-US" dirty="0"/>
              <a:t> (MICRO 2022)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CD23E9-A089-BE42-BFB5-68A7EB3581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7275B1E-1F0C-8347-8A2D-F7FF8FA3E1F1}" type="slidenum">
              <a:rPr lang="en-US" altLang="en-US" smtClean="0"/>
              <a:pPr>
                <a:defRPr/>
              </a:pPr>
              <a:t>38</a:t>
            </a:fld>
            <a:endParaRPr lang="en-US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BC087A-68B8-8A41-91D1-92D488E15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3" y="2708920"/>
            <a:ext cx="9046855" cy="26543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B2BC9AA-E75A-DF42-AD5D-9A9F3546520E}"/>
              </a:ext>
            </a:extLst>
          </p:cNvPr>
          <p:cNvSpPr/>
          <p:nvPr/>
        </p:nvSpPr>
        <p:spPr>
          <a:xfrm>
            <a:off x="259409" y="908720"/>
            <a:ext cx="87993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Haiyu</a:t>
            </a:r>
            <a:r>
              <a:rPr lang="en-US" dirty="0"/>
              <a:t> Mao, </a:t>
            </a:r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b="1" dirty="0"/>
              <a:t>, </a:t>
            </a:r>
            <a:r>
              <a:rPr lang="en-US" dirty="0"/>
              <a:t>Mohammad </a:t>
            </a:r>
            <a:r>
              <a:rPr lang="en-US" dirty="0" err="1"/>
              <a:t>Sadrosadati</a:t>
            </a:r>
            <a:r>
              <a:rPr lang="en-US" dirty="0"/>
              <a:t>, Can </a:t>
            </a:r>
            <a:r>
              <a:rPr lang="en-US" dirty="0" err="1"/>
              <a:t>Firtina</a:t>
            </a:r>
            <a:r>
              <a:rPr lang="en-US" dirty="0"/>
              <a:t>, Akanksha </a:t>
            </a:r>
            <a:r>
              <a:rPr lang="en-US" dirty="0" err="1"/>
              <a:t>Baranwal</a:t>
            </a:r>
            <a:r>
              <a:rPr lang="en-US" dirty="0"/>
              <a:t>, </a:t>
            </a:r>
            <a:r>
              <a:rPr lang="en-US" dirty="0" err="1"/>
              <a:t>Damla</a:t>
            </a:r>
            <a:r>
              <a:rPr lang="en-US" dirty="0"/>
              <a:t> </a:t>
            </a:r>
            <a:r>
              <a:rPr lang="en-US" dirty="0" err="1"/>
              <a:t>Senol</a:t>
            </a:r>
            <a:r>
              <a:rPr lang="en-US" dirty="0"/>
              <a:t> Cali, Aditya </a:t>
            </a:r>
            <a:r>
              <a:rPr lang="en-US" dirty="0" err="1"/>
              <a:t>Manglik</a:t>
            </a:r>
            <a:r>
              <a:rPr lang="en-US" dirty="0"/>
              <a:t>, </a:t>
            </a:r>
            <a:r>
              <a:rPr lang="en-US" dirty="0" err="1"/>
              <a:t>Nour</a:t>
            </a:r>
            <a:r>
              <a:rPr lang="en-US" dirty="0"/>
              <a:t> </a:t>
            </a:r>
            <a:r>
              <a:rPr lang="en-US" dirty="0" err="1"/>
              <a:t>Almadhoun</a:t>
            </a:r>
            <a:r>
              <a:rPr lang="en-US" dirty="0"/>
              <a:t> </a:t>
            </a:r>
            <a:r>
              <a:rPr lang="en-US" dirty="0" err="1"/>
              <a:t>Alserr</a:t>
            </a:r>
            <a:r>
              <a:rPr lang="en-US" dirty="0"/>
              <a:t>, 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endParaRPr lang="en-US" dirty="0"/>
          </a:p>
          <a:p>
            <a:r>
              <a:rPr lang="en-US" dirty="0">
                <a:hlinkClick r:id="rId3"/>
              </a:rPr>
              <a:t>“</a:t>
            </a:r>
            <a:r>
              <a:rPr lang="en-US" dirty="0" err="1">
                <a:hlinkClick r:id="rId3"/>
              </a:rPr>
              <a:t>GenPIP</a:t>
            </a:r>
            <a:r>
              <a:rPr lang="en-US" dirty="0">
                <a:hlinkClick r:id="rId3"/>
              </a:rPr>
              <a:t>: In-Memory Acceleration of Genome Analysis via Tight Integration of </a:t>
            </a:r>
            <a:r>
              <a:rPr lang="en-US" dirty="0" err="1">
                <a:hlinkClick r:id="rId3"/>
              </a:rPr>
              <a:t>Basecalling</a:t>
            </a:r>
            <a:r>
              <a:rPr lang="en-US" dirty="0">
                <a:hlinkClick r:id="rId3"/>
              </a:rPr>
              <a:t> and Read Mapping”</a:t>
            </a:r>
            <a:endParaRPr lang="en-US" dirty="0"/>
          </a:p>
          <a:p>
            <a:r>
              <a:rPr lang="en-US" i="1" dirty="0"/>
              <a:t>Proceedings of the </a:t>
            </a:r>
            <a:r>
              <a:rPr lang="en-US" i="1" dirty="0">
                <a:solidFill>
                  <a:srgbClr val="1525C0"/>
                </a:solidFill>
                <a:hlinkClick r:id="rId4"/>
              </a:rPr>
              <a:t>55rd International Symposium on Microarchitecture</a:t>
            </a:r>
            <a:r>
              <a:rPr lang="en-US" i="1" dirty="0">
                <a:hlinkClick r:id="rId4"/>
              </a:rPr>
              <a:t> </a:t>
            </a:r>
            <a:r>
              <a:rPr lang="en-US" i="1" dirty="0"/>
              <a:t>(</a:t>
            </a:r>
            <a:r>
              <a:rPr lang="en-US" b="1" i="1" dirty="0"/>
              <a:t>MICRO</a:t>
            </a:r>
            <a:r>
              <a:rPr lang="en-US" i="1" dirty="0"/>
              <a:t>)</a:t>
            </a:r>
            <a:r>
              <a:rPr lang="en-US" dirty="0"/>
              <a:t>, 2022.</a:t>
            </a:r>
          </a:p>
        </p:txBody>
      </p:sp>
    </p:spTree>
    <p:extLst>
      <p:ext uri="{BB962C8B-B14F-4D97-AF65-F5344CB8AC3E}">
        <p14:creationId xmlns:p14="http://schemas.microsoft.com/office/powerpoint/2010/main" val="2046449065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9F9FF-7D75-EB4E-B031-F7788EFC4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SeGraM</a:t>
            </a:r>
            <a:r>
              <a:rPr lang="en-US" dirty="0"/>
              <a:t> (ISCA 2022)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F8E0013-1F68-3247-B699-4586A96F40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477191"/>
            <a:ext cx="8610600" cy="2400081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1FC934-F74E-CD40-A517-45673BEBBF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39</a:t>
            </a:fld>
            <a:endParaRPr lang="en-US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A0CB90F-A3D4-A440-9951-F18015049908}"/>
              </a:ext>
            </a:extLst>
          </p:cNvPr>
          <p:cNvSpPr/>
          <p:nvPr/>
        </p:nvSpPr>
        <p:spPr>
          <a:xfrm>
            <a:off x="216768" y="980728"/>
            <a:ext cx="87477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000000"/>
                </a:solidFill>
              </a:rPr>
              <a:t>Damla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Senol</a:t>
            </a:r>
            <a:r>
              <a:rPr lang="en-US" dirty="0">
                <a:solidFill>
                  <a:srgbClr val="000000"/>
                </a:solidFill>
              </a:rPr>
              <a:t> Cali, Konstantinos </a:t>
            </a:r>
            <a:r>
              <a:rPr lang="en-US" dirty="0" err="1">
                <a:solidFill>
                  <a:srgbClr val="000000"/>
                </a:solidFill>
              </a:rPr>
              <a:t>Kanellopoulos</a:t>
            </a:r>
            <a:r>
              <a:rPr lang="en-US" dirty="0">
                <a:solidFill>
                  <a:srgbClr val="000000"/>
                </a:solidFill>
              </a:rPr>
              <a:t>, Joel </a:t>
            </a:r>
            <a:r>
              <a:rPr lang="en-US" dirty="0" err="1">
                <a:solidFill>
                  <a:srgbClr val="000000"/>
                </a:solidFill>
              </a:rPr>
              <a:t>Lindegger</a:t>
            </a:r>
            <a:r>
              <a:rPr lang="en-US" dirty="0">
                <a:solidFill>
                  <a:srgbClr val="000000"/>
                </a:solidFill>
              </a:rPr>
              <a:t>, </a:t>
            </a:r>
            <a:r>
              <a:rPr lang="en-US" dirty="0" err="1">
                <a:solidFill>
                  <a:srgbClr val="000000"/>
                </a:solidFill>
              </a:rPr>
              <a:t>Zülal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Bingöl</a:t>
            </a:r>
            <a:r>
              <a:rPr lang="en-US" dirty="0">
                <a:solidFill>
                  <a:srgbClr val="000000"/>
                </a:solidFill>
              </a:rPr>
              <a:t>, Gurpreet S. Kalsi, </a:t>
            </a:r>
            <a:r>
              <a:rPr lang="en-US" dirty="0" err="1">
                <a:solidFill>
                  <a:srgbClr val="000000"/>
                </a:solidFill>
              </a:rPr>
              <a:t>Ziyi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Zuo</a:t>
            </a:r>
            <a:r>
              <a:rPr lang="en-US" dirty="0">
                <a:solidFill>
                  <a:srgbClr val="000000"/>
                </a:solidFill>
              </a:rPr>
              <a:t>, Can </a:t>
            </a:r>
            <a:r>
              <a:rPr lang="en-US" dirty="0" err="1">
                <a:solidFill>
                  <a:srgbClr val="000000"/>
                </a:solidFill>
              </a:rPr>
              <a:t>Firtina</a:t>
            </a:r>
            <a:r>
              <a:rPr lang="en-US" dirty="0">
                <a:solidFill>
                  <a:srgbClr val="000000"/>
                </a:solidFill>
              </a:rPr>
              <a:t>, </a:t>
            </a:r>
            <a:r>
              <a:rPr lang="en-US" dirty="0" err="1">
                <a:solidFill>
                  <a:srgbClr val="000000"/>
                </a:solidFill>
              </a:rPr>
              <a:t>Meryem</a:t>
            </a:r>
            <a:r>
              <a:rPr lang="en-US" dirty="0">
                <a:solidFill>
                  <a:srgbClr val="000000"/>
                </a:solidFill>
              </a:rPr>
              <a:t> Banu </a:t>
            </a:r>
            <a:r>
              <a:rPr lang="en-US" dirty="0" err="1">
                <a:solidFill>
                  <a:srgbClr val="000000"/>
                </a:solidFill>
              </a:rPr>
              <a:t>Cavlak</a:t>
            </a:r>
            <a:r>
              <a:rPr lang="en-US" dirty="0">
                <a:solidFill>
                  <a:srgbClr val="000000"/>
                </a:solidFill>
              </a:rPr>
              <a:t>, </a:t>
            </a:r>
            <a:r>
              <a:rPr lang="en-US" dirty="0" err="1">
                <a:solidFill>
                  <a:srgbClr val="000000"/>
                </a:solidFill>
              </a:rPr>
              <a:t>Jeremie</a:t>
            </a:r>
            <a:r>
              <a:rPr lang="en-US" dirty="0">
                <a:solidFill>
                  <a:srgbClr val="000000"/>
                </a:solidFill>
              </a:rPr>
              <a:t> Kim, Nika Mansouri </a:t>
            </a:r>
            <a:r>
              <a:rPr lang="en-US" dirty="0" err="1">
                <a:solidFill>
                  <a:srgbClr val="000000"/>
                </a:solidFill>
              </a:rPr>
              <a:t>Ghiasi</a:t>
            </a:r>
            <a:r>
              <a:rPr lang="en-US" dirty="0">
                <a:solidFill>
                  <a:srgbClr val="000000"/>
                </a:solidFill>
              </a:rPr>
              <a:t>, Gagandeep Singh, Juan Gómez-Luna, </a:t>
            </a:r>
            <a:r>
              <a:rPr lang="en-US" dirty="0" err="1">
                <a:solidFill>
                  <a:srgbClr val="000000"/>
                </a:solidFill>
              </a:rPr>
              <a:t>Nour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Almadhoun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Alserr</a:t>
            </a:r>
            <a:r>
              <a:rPr lang="en-US" dirty="0">
                <a:solidFill>
                  <a:srgbClr val="000000"/>
                </a:solidFill>
              </a:rPr>
              <a:t>, </a:t>
            </a:r>
          </a:p>
          <a:p>
            <a:r>
              <a:rPr lang="en-US" b="1" dirty="0">
                <a:solidFill>
                  <a:srgbClr val="000000"/>
                </a:solidFill>
              </a:rPr>
              <a:t>Mohammed </a:t>
            </a:r>
            <a:r>
              <a:rPr lang="en-US" b="1" dirty="0" err="1">
                <a:solidFill>
                  <a:srgbClr val="000000"/>
                </a:solidFill>
              </a:rPr>
              <a:t>Alser</a:t>
            </a:r>
            <a:r>
              <a:rPr lang="en-US" dirty="0">
                <a:solidFill>
                  <a:srgbClr val="000000"/>
                </a:solidFill>
              </a:rPr>
              <a:t>, Sreenivas </a:t>
            </a:r>
            <a:r>
              <a:rPr lang="en-US" dirty="0" err="1">
                <a:solidFill>
                  <a:srgbClr val="000000"/>
                </a:solidFill>
              </a:rPr>
              <a:t>Subramoney</a:t>
            </a:r>
            <a:r>
              <a:rPr lang="en-US" dirty="0">
                <a:solidFill>
                  <a:srgbClr val="000000"/>
                </a:solidFill>
              </a:rPr>
              <a:t>, Can </a:t>
            </a:r>
            <a:r>
              <a:rPr lang="en-US" dirty="0" err="1">
                <a:solidFill>
                  <a:srgbClr val="000000"/>
                </a:solidFill>
              </a:rPr>
              <a:t>Alkan</a:t>
            </a:r>
            <a:r>
              <a:rPr lang="en-US" dirty="0">
                <a:solidFill>
                  <a:srgbClr val="000000"/>
                </a:solidFill>
              </a:rPr>
              <a:t>, </a:t>
            </a:r>
            <a:r>
              <a:rPr lang="en-US" dirty="0" err="1">
                <a:solidFill>
                  <a:srgbClr val="000000"/>
                </a:solidFill>
              </a:rPr>
              <a:t>Saugata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Ghose</a:t>
            </a:r>
            <a:r>
              <a:rPr lang="en-US" dirty="0">
                <a:solidFill>
                  <a:srgbClr val="000000"/>
                </a:solidFill>
              </a:rPr>
              <a:t>, </a:t>
            </a:r>
            <a:r>
              <a:rPr lang="en-US" dirty="0" err="1">
                <a:solidFill>
                  <a:srgbClr val="000000"/>
                </a:solidFill>
              </a:rPr>
              <a:t>Onur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Mutlu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“</a:t>
            </a:r>
            <a:r>
              <a:rPr lang="en-US" dirty="0" err="1">
                <a:solidFill>
                  <a:srgbClr val="000000"/>
                </a:solidFill>
                <a:hlinkClick r:id="rId3"/>
              </a:rPr>
              <a:t>SeGraM</a:t>
            </a:r>
            <a:r>
              <a:rPr lang="en-US" dirty="0">
                <a:solidFill>
                  <a:srgbClr val="000000"/>
                </a:solidFill>
                <a:hlinkClick r:id="rId3"/>
              </a:rPr>
              <a:t>: A Universal Hardware Accelerator for Genomic Sequence-to-Graph and Sequence-to-Sequence Mapping</a:t>
            </a:r>
            <a:r>
              <a:rPr lang="en-US" dirty="0">
                <a:solidFill>
                  <a:srgbClr val="000000"/>
                </a:solidFill>
              </a:rPr>
              <a:t>”</a:t>
            </a:r>
          </a:p>
          <a:p>
            <a:r>
              <a:rPr lang="en-US" dirty="0">
                <a:solidFill>
                  <a:srgbClr val="000000"/>
                </a:solidFill>
              </a:rPr>
              <a:t>ISCA 2022</a:t>
            </a:r>
          </a:p>
        </p:txBody>
      </p:sp>
    </p:spTree>
    <p:extLst>
      <p:ext uri="{BB962C8B-B14F-4D97-AF65-F5344CB8AC3E}">
        <p14:creationId xmlns:p14="http://schemas.microsoft.com/office/powerpoint/2010/main" val="69060029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44F12-528E-5A48-BAE0-E0DF14FEB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Intelligent Genome Analysis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F45D9B22-CAE4-6040-89EE-CD3A1307D8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806664"/>
            <a:ext cx="8610600" cy="3214624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64F514-3E94-8048-A442-6555D3EDBF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4</a:t>
            </a:fld>
            <a:endParaRPr lang="en-US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CA0203-DBBA-FD41-ADB8-08D665685A68}"/>
              </a:ext>
            </a:extLst>
          </p:cNvPr>
          <p:cNvSpPr/>
          <p:nvPr/>
        </p:nvSpPr>
        <p:spPr>
          <a:xfrm>
            <a:off x="259409" y="908720"/>
            <a:ext cx="87993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dirty="0"/>
              <a:t>, Joel </a:t>
            </a:r>
            <a:r>
              <a:rPr lang="en-US" dirty="0" err="1"/>
              <a:t>Lindegger</a:t>
            </a:r>
            <a:r>
              <a:rPr lang="en-US" dirty="0"/>
              <a:t>, Can </a:t>
            </a:r>
            <a:r>
              <a:rPr lang="en-US" dirty="0" err="1"/>
              <a:t>Firtina</a:t>
            </a:r>
            <a:r>
              <a:rPr lang="en-US" dirty="0"/>
              <a:t>, </a:t>
            </a:r>
            <a:r>
              <a:rPr lang="en-US" dirty="0" err="1"/>
              <a:t>Nour</a:t>
            </a:r>
            <a:r>
              <a:rPr lang="en-US" dirty="0"/>
              <a:t> </a:t>
            </a:r>
            <a:r>
              <a:rPr lang="en-US" dirty="0" err="1"/>
              <a:t>Almadhoun</a:t>
            </a:r>
            <a:r>
              <a:rPr lang="en-US" dirty="0"/>
              <a:t>, </a:t>
            </a:r>
            <a:r>
              <a:rPr lang="en-US" dirty="0" err="1"/>
              <a:t>Haiyu</a:t>
            </a:r>
            <a:r>
              <a:rPr lang="en-US" dirty="0"/>
              <a:t> Mao, Gagandeep Singh, Juan Gomez-Luna, 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endParaRPr lang="en-US" dirty="0"/>
          </a:p>
          <a:p>
            <a:r>
              <a:rPr lang="en-US" dirty="0"/>
              <a:t>“</a:t>
            </a:r>
            <a:r>
              <a:rPr lang="en-US" dirty="0">
                <a:hlinkClick r:id="rId3"/>
              </a:rPr>
              <a:t>From Molecules to Genomic Variations: Intelligent Algorithms and Architectures for Intelligent Genome Analysis</a:t>
            </a:r>
            <a:r>
              <a:rPr lang="en-US" dirty="0"/>
              <a:t>”</a:t>
            </a:r>
            <a:r>
              <a:rPr lang="en-US" b="1" dirty="0">
                <a:solidFill>
                  <a:srgbClr val="0000FF"/>
                </a:solidFill>
              </a:rPr>
              <a:t> </a:t>
            </a:r>
          </a:p>
          <a:p>
            <a:r>
              <a:rPr lang="en-US" dirty="0"/>
              <a:t>Computational and Structural Biotechnology Journal, 2022</a:t>
            </a:r>
          </a:p>
          <a:p>
            <a:r>
              <a:rPr lang="en-US" dirty="0"/>
              <a:t>[</a:t>
            </a:r>
            <a:r>
              <a:rPr lang="en-US" dirty="0">
                <a:hlinkClick r:id="rId4"/>
              </a:rPr>
              <a:t>Source code</a:t>
            </a:r>
            <a:r>
              <a:rPr lang="en-US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3665422593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D5BF0-604F-064A-8A5C-798DA6F60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GenASM Framework </a:t>
            </a:r>
            <a:r>
              <a:rPr lang="en-US" sz="3000" b="1" dirty="0"/>
              <a:t>[MICRO 2020]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2D235-9E9A-944F-9883-F07DBE9D4B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80728"/>
            <a:ext cx="8610600" cy="5267672"/>
          </a:xfrm>
        </p:spPr>
        <p:txBody>
          <a:bodyPr/>
          <a:lstStyle/>
          <a:p>
            <a:r>
              <a:rPr lang="en-US" sz="1500" dirty="0"/>
              <a:t>Damla Senol Cali, Gurpreet S. Kalsi, Zulal Bingol, Can Firtina, Lavanya Subramanian, Jeremie S. Kim, Rachata Ausavarungnirun, </a:t>
            </a:r>
            <a:r>
              <a:rPr lang="en-US" sz="1500" b="1" dirty="0"/>
              <a:t>Mohammed Alser</a:t>
            </a:r>
            <a:r>
              <a:rPr lang="en-US" sz="1500" dirty="0"/>
              <a:t>, Juan Gomez-Luna, Amirali Boroumand, Anant Nori, Allison Scibisz, Sreenivas Subramoney, Can Alkan, Saugata Ghose, and Onur Mutlu,</a:t>
            </a:r>
            <a:br>
              <a:rPr lang="en-US" sz="1500" dirty="0"/>
            </a:br>
            <a:r>
              <a:rPr lang="en-US" sz="1500" b="1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"GenASM: A High-Performance, Low-Power Approximate String Matching Acceleration Framework for Genome Sequence Analysis"</a:t>
            </a:r>
            <a:br>
              <a:rPr lang="en-US" sz="1500" dirty="0"/>
            </a:br>
            <a:r>
              <a:rPr lang="en-US" sz="1500" i="1" dirty="0"/>
              <a:t>Proceedings of the </a:t>
            </a:r>
            <a:r>
              <a:rPr lang="en-US" sz="1500" i="1" dirty="0">
                <a:hlinkClick r:id="rId3"/>
              </a:rPr>
              <a:t>53rd International Symposium on Microarchitecture</a:t>
            </a:r>
            <a:r>
              <a:rPr lang="en-US" sz="1500" i="1" dirty="0"/>
              <a:t> (</a:t>
            </a:r>
            <a:r>
              <a:rPr lang="en-US" sz="1500" b="1" i="1" dirty="0"/>
              <a:t>MICRO</a:t>
            </a:r>
            <a:r>
              <a:rPr lang="en-US" sz="1500" i="1" dirty="0"/>
              <a:t>)</a:t>
            </a:r>
            <a:r>
              <a:rPr lang="en-US" sz="1500" dirty="0"/>
              <a:t>, Virtual, October 2020.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4"/>
              </a:rPr>
              <a:t>Lightning Talk Video</a:t>
            </a:r>
            <a:r>
              <a:rPr lang="en-US" sz="1500" dirty="0"/>
              <a:t> (1.5 minutes)]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5"/>
              </a:rPr>
              <a:t>Lightning Talk Slides (pptx)</a:t>
            </a:r>
            <a:r>
              <a:rPr lang="en-US" sz="1500" dirty="0"/>
              <a:t> </a:t>
            </a:r>
            <a:r>
              <a:rPr lang="en-US" sz="1500" dirty="0">
                <a:hlinkClick r:id="rId6"/>
              </a:rPr>
              <a:t>(pdf)</a:t>
            </a:r>
            <a:r>
              <a:rPr lang="en-US" sz="1500" dirty="0"/>
              <a:t>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7"/>
              </a:rPr>
              <a:t>Talk Video</a:t>
            </a:r>
            <a:r>
              <a:rPr lang="en-US" sz="1500" dirty="0"/>
              <a:t> (18 minutes)]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8"/>
              </a:rPr>
              <a:t>Slides (pptx)</a:t>
            </a:r>
            <a:r>
              <a:rPr lang="en-US" sz="1500" dirty="0"/>
              <a:t> </a:t>
            </a:r>
            <a:r>
              <a:rPr lang="en-US" sz="1500" dirty="0">
                <a:hlinkClick r:id="rId9"/>
              </a:rPr>
              <a:t>(pdf)</a:t>
            </a:r>
            <a:r>
              <a:rPr lang="en-US" sz="1500" dirty="0"/>
              <a:t>]</a:t>
            </a:r>
          </a:p>
          <a:p>
            <a:pPr marL="0" indent="0">
              <a:buNone/>
            </a:pPr>
            <a:br>
              <a:rPr lang="en-US" sz="1500" dirty="0"/>
            </a:br>
            <a:br>
              <a:rPr lang="en-US" sz="1500" dirty="0"/>
            </a:br>
            <a:endParaRPr lang="en-US" sz="15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DB1DCE-E5D9-CD4A-A287-B342F108CB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3A4793-1AF6-E942-81F7-38877A7E30A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4013776"/>
            <a:ext cx="9144000" cy="244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913003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77F95-FF6B-654D-95C6-AD41C66E3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Near-memory Pre-alignment Filtering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137D6E-472B-9545-BC90-4764A091EB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8A7077-2B78-4FB5-8F56-24239751AEF0}" type="slidenum">
              <a:rPr lang="en-US" altLang="en-US" smtClean="0"/>
              <a:pPr/>
              <a:t>41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A72CBA-36E4-2E48-B856-DDCFDCFF91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5" t="25508" r="35825" b="29425"/>
          <a:stretch/>
        </p:blipFill>
        <p:spPr>
          <a:xfrm>
            <a:off x="827584" y="2683149"/>
            <a:ext cx="7488832" cy="362617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4726789-60B9-0041-AA5A-82AD45A48174}"/>
              </a:ext>
            </a:extLst>
          </p:cNvPr>
          <p:cNvSpPr/>
          <p:nvPr/>
        </p:nvSpPr>
        <p:spPr>
          <a:xfrm>
            <a:off x="200218" y="914400"/>
            <a:ext cx="89437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Gagandeep Singh, </a:t>
            </a:r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dirty="0"/>
              <a:t>, </a:t>
            </a:r>
            <a:r>
              <a:rPr lang="en-US" dirty="0" err="1"/>
              <a:t>Damla</a:t>
            </a:r>
            <a:r>
              <a:rPr lang="en-US" dirty="0"/>
              <a:t> </a:t>
            </a:r>
            <a:r>
              <a:rPr lang="en-US" dirty="0" err="1"/>
              <a:t>Senol</a:t>
            </a:r>
            <a:r>
              <a:rPr lang="en-US" dirty="0"/>
              <a:t> Cali, </a:t>
            </a:r>
            <a:r>
              <a:rPr lang="en-US" dirty="0" err="1"/>
              <a:t>Dionysios</a:t>
            </a:r>
            <a:r>
              <a:rPr lang="en-US" dirty="0"/>
              <a:t> Diamantopoulos, Juan Gomez-Luna, Henk </a:t>
            </a:r>
            <a:r>
              <a:rPr lang="en-US" dirty="0" err="1"/>
              <a:t>Corporaal</a:t>
            </a:r>
            <a:r>
              <a:rPr lang="en-US" dirty="0"/>
              <a:t>, 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r>
              <a:rPr lang="en-US" dirty="0"/>
              <a:t>,</a:t>
            </a:r>
            <a:endParaRPr lang="ar-SA" dirty="0"/>
          </a:p>
          <a:p>
            <a:r>
              <a:rPr lang="en-US" b="1" dirty="0">
                <a:solidFill>
                  <a:srgbClr val="0000FF"/>
                </a:solidFill>
              </a:rPr>
              <a:t>“</a:t>
            </a:r>
            <a:r>
              <a:rPr lang="en-US" b="1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FPGA-Based Near-Memory Acceleration of Modern Data-Intensive Applications</a:t>
            </a:r>
            <a:r>
              <a:rPr lang="en-US" b="1" dirty="0">
                <a:solidFill>
                  <a:srgbClr val="0000FF"/>
                </a:solidFill>
              </a:rPr>
              <a:t>“</a:t>
            </a:r>
          </a:p>
          <a:p>
            <a:r>
              <a:rPr lang="en-US" dirty="0"/>
              <a:t>IEEE Micro, 2021.</a:t>
            </a:r>
          </a:p>
          <a:p>
            <a:r>
              <a:rPr lang="en-US" dirty="0"/>
              <a:t>[</a:t>
            </a:r>
            <a:r>
              <a:rPr lang="en-US" dirty="0">
                <a:hlinkClick r:id="rId4"/>
              </a:rPr>
              <a:t>Source Code</a:t>
            </a:r>
            <a:r>
              <a:rPr lang="en-US" dirty="0"/>
              <a:t>]</a:t>
            </a: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3504001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44F12-528E-5A48-BAE0-E0DF14FEB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36484" cy="1066800"/>
          </a:xfrm>
        </p:spPr>
        <p:txBody>
          <a:bodyPr/>
          <a:lstStyle/>
          <a:p>
            <a:r>
              <a:rPr lang="en-US" dirty="0"/>
              <a:t>Demeter (HD Food Microbiome Profiling)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64F514-3E94-8048-A442-6555D3EDBF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42</a:t>
            </a:fld>
            <a:endParaRPr lang="en-US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CA0203-DBBA-FD41-ADB8-08D665685A68}"/>
              </a:ext>
            </a:extLst>
          </p:cNvPr>
          <p:cNvSpPr/>
          <p:nvPr/>
        </p:nvSpPr>
        <p:spPr>
          <a:xfrm>
            <a:off x="259409" y="908720"/>
            <a:ext cx="87993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Taha </a:t>
            </a:r>
            <a:r>
              <a:rPr lang="en-US" dirty="0" err="1"/>
              <a:t>Shahroodi</a:t>
            </a:r>
            <a:r>
              <a:rPr lang="en-US" dirty="0"/>
              <a:t>, Mahdi Zahedi, Can </a:t>
            </a:r>
            <a:r>
              <a:rPr lang="en-US" dirty="0" err="1"/>
              <a:t>Firtina</a:t>
            </a:r>
            <a:r>
              <a:rPr lang="en-US" dirty="0"/>
              <a:t>, </a:t>
            </a:r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dirty="0"/>
              <a:t>, Stephan Wong, </a:t>
            </a:r>
          </a:p>
          <a:p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r>
              <a:rPr lang="en-US" dirty="0"/>
              <a:t>, Said </a:t>
            </a:r>
            <a:r>
              <a:rPr lang="en-US" dirty="0" err="1"/>
              <a:t>Hamdioui</a:t>
            </a:r>
            <a:endParaRPr lang="en-US" dirty="0"/>
          </a:p>
          <a:p>
            <a:r>
              <a:rPr lang="en-US" dirty="0"/>
              <a:t>“</a:t>
            </a:r>
            <a:r>
              <a:rPr lang="en-US" dirty="0">
                <a:hlinkClick r:id="rId2"/>
              </a:rPr>
              <a:t>Demeter: A Fast and Energy-Efficient Food Profiler using </a:t>
            </a:r>
            <a:r>
              <a:rPr lang="en-US" dirty="0" err="1">
                <a:hlinkClick r:id="rId2"/>
              </a:rPr>
              <a:t>Hyperdimensional</a:t>
            </a:r>
            <a:r>
              <a:rPr lang="en-US" dirty="0">
                <a:hlinkClick r:id="rId2"/>
              </a:rPr>
              <a:t> Computing in Memory</a:t>
            </a:r>
            <a:r>
              <a:rPr lang="en-US" dirty="0"/>
              <a:t>”</a:t>
            </a:r>
          </a:p>
          <a:p>
            <a:r>
              <a:rPr lang="en-US" dirty="0"/>
              <a:t>IEEE Access, 2022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A282B2-5DFE-D34B-B1A4-29AC7E03DC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34"/>
          <a:stretch/>
        </p:blipFill>
        <p:spPr>
          <a:xfrm>
            <a:off x="84584" y="2746484"/>
            <a:ext cx="9080500" cy="312568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D38C017-C505-654F-B1DD-693D7F4DEF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71" t="-49" b="90599"/>
          <a:stretch/>
        </p:blipFill>
        <p:spPr>
          <a:xfrm>
            <a:off x="6546330" y="2458452"/>
            <a:ext cx="2161554" cy="57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464377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44F12-528E-5A48-BAE0-E0DF14FEB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84" y="152400"/>
            <a:ext cx="9095928" cy="1066800"/>
          </a:xfrm>
        </p:spPr>
        <p:txBody>
          <a:bodyPr/>
          <a:lstStyle/>
          <a:p>
            <a:r>
              <a:rPr lang="en-US" dirty="0"/>
              <a:t>AIM (PIM Sequence Alignment Framework)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64F514-3E94-8048-A442-6555D3EDBF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43</a:t>
            </a:fld>
            <a:endParaRPr lang="en-US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CA0203-DBBA-FD41-ADB8-08D665685A68}"/>
              </a:ext>
            </a:extLst>
          </p:cNvPr>
          <p:cNvSpPr/>
          <p:nvPr/>
        </p:nvSpPr>
        <p:spPr>
          <a:xfrm>
            <a:off x="259409" y="908720"/>
            <a:ext cx="87993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Safaa</a:t>
            </a:r>
            <a:r>
              <a:rPr lang="en-US" dirty="0"/>
              <a:t> Diab, Amir </a:t>
            </a:r>
            <a:r>
              <a:rPr lang="en-US" dirty="0" err="1"/>
              <a:t>Nassereldine</a:t>
            </a:r>
            <a:r>
              <a:rPr lang="en-US" dirty="0"/>
              <a:t>, </a:t>
            </a:r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dirty="0"/>
              <a:t>, Juan Gómez-Luna, </a:t>
            </a:r>
          </a:p>
          <a:p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r>
              <a:rPr lang="en-US" dirty="0"/>
              <a:t>, Izzat El Hajj </a:t>
            </a:r>
          </a:p>
          <a:p>
            <a:r>
              <a:rPr lang="en-US" dirty="0"/>
              <a:t>“</a:t>
            </a:r>
            <a:r>
              <a:rPr lang="en-US" dirty="0">
                <a:hlinkClick r:id="rId2"/>
              </a:rPr>
              <a:t>A Framework for High-throughput Sequence Alignment using Real Processing-in-Memory Systems</a:t>
            </a:r>
            <a:r>
              <a:rPr lang="en-US" dirty="0"/>
              <a:t>“</a:t>
            </a:r>
          </a:p>
          <a:p>
            <a:r>
              <a:rPr lang="en-US" dirty="0" err="1"/>
              <a:t>arXiv</a:t>
            </a:r>
            <a:r>
              <a:rPr lang="en-US" dirty="0"/>
              <a:t>, 2022</a:t>
            </a:r>
          </a:p>
          <a:p>
            <a:r>
              <a:rPr lang="en-US" dirty="0"/>
              <a:t>[</a:t>
            </a:r>
            <a:r>
              <a:rPr lang="en-US" dirty="0">
                <a:hlinkClick r:id="rId3"/>
              </a:rPr>
              <a:t>Source code</a:t>
            </a:r>
            <a:r>
              <a:rPr lang="en-US" dirty="0"/>
              <a:t>]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16B2AF-9D98-3A48-8F98-13188C54B1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08" y="2924944"/>
            <a:ext cx="9324528" cy="2750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82533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600" dirty="0"/>
              <a:t>SneakySnake [Bioinformatics 2020]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0218" y="914400"/>
            <a:ext cx="8476676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Mohammed Alser</a:t>
            </a:r>
            <a:r>
              <a:rPr lang="en-US" dirty="0"/>
              <a:t>, Taha Shahroodi, Juan-Gomez Luna, Can Alkan, and Onur Mutlu,</a:t>
            </a:r>
            <a:br>
              <a:rPr lang="en-US" dirty="0"/>
            </a:br>
            <a:r>
              <a:rPr lang="en-US" b="1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"SneakySnake: A Fast and Accurate Universal Genome Pre-Alignment Filter for CPUs, GPUs, and FPGAs"</a:t>
            </a:r>
            <a:br>
              <a:rPr lang="en-US" dirty="0"/>
            </a:br>
            <a:r>
              <a:rPr lang="en-US" b="1" i="1" dirty="0">
                <a:hlinkClick r:id="rId3"/>
              </a:rPr>
              <a:t>Bioinformatics</a:t>
            </a:r>
            <a:r>
              <a:rPr lang="en-US" dirty="0"/>
              <a:t>, 2020.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4"/>
              </a:rPr>
              <a:t>Source Code</a:t>
            </a:r>
            <a:r>
              <a:rPr lang="en-US" dirty="0"/>
              <a:t>]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5"/>
              </a:rPr>
              <a:t>Online link at Bioinformatics Journal</a:t>
            </a:r>
            <a:r>
              <a:rPr lang="en-US" dirty="0"/>
              <a:t>]</a:t>
            </a:r>
          </a:p>
          <a:p>
            <a:br>
              <a:rPr lang="en-US" sz="1600" dirty="0"/>
            </a:b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D0455D-7A35-0246-98C9-E0ED4137430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56"/>
          <a:stretch/>
        </p:blipFill>
        <p:spPr>
          <a:xfrm>
            <a:off x="-5951" y="4419600"/>
            <a:ext cx="9155902" cy="17867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08821D2-B489-FE46-8774-8E485E66124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00"/>
          <a:stretch/>
        </p:blipFill>
        <p:spPr>
          <a:xfrm>
            <a:off x="-5950" y="2971800"/>
            <a:ext cx="91559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368850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9753600" cy="1066800"/>
          </a:xfrm>
        </p:spPr>
        <p:txBody>
          <a:bodyPr/>
          <a:lstStyle/>
          <a:p>
            <a:r>
              <a:rPr lang="en-US" dirty="0"/>
              <a:t>GateKeeper </a:t>
            </a:r>
            <a:r>
              <a:rPr lang="en-US" sz="2400" b="1" dirty="0"/>
              <a:t>[</a:t>
            </a:r>
            <a:r>
              <a:rPr lang="en-US" sz="2400" b="1" dirty="0" err="1"/>
              <a:t>Alser</a:t>
            </a:r>
            <a:r>
              <a:rPr lang="en-US" sz="2400" b="1" dirty="0"/>
              <a:t>+, Bioinformatics 2017]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A4FB91F-8620-9C4D-8A32-1AD02BFD54B1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42900" y="912674"/>
            <a:ext cx="8458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Mohammed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Alser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, Hasan Hassan,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Hongyi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 Xin,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Oguz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Ergin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, 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Onur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Mutlu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, and Can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Alkan</a:t>
            </a:r>
            <a:b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b="1" dirty="0">
                <a:solidFill>
                  <a:srgbClr val="0432FF"/>
                </a:solidFill>
                <a:latin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"GateKeeper: A New Hardware Architecture for Accelerating Pre-Alignment in DNA Short Read Mapping"</a:t>
            </a:r>
            <a:b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b="1" i="1" dirty="0">
                <a:solidFill>
                  <a:srgbClr val="0432FF"/>
                </a:solidFill>
                <a:latin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Bioinformatics</a:t>
            </a:r>
            <a:r>
              <a:rPr lang="en-US" dirty="0">
                <a:solidFill>
                  <a:srgbClr val="0432FF"/>
                </a:solidFill>
                <a:latin typeface="Times New Roman" panose="02020603050405020304" pitchFamily="18" charset="0"/>
              </a:rPr>
              <a:t>,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[published online, May 31], 2017. </a:t>
            </a:r>
            <a:b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[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hlinkClick r:id="rId4"/>
              </a:rPr>
              <a:t>Source Code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] </a:t>
            </a:r>
            <a:b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[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hlinkClick r:id="rId5"/>
              </a:rPr>
              <a:t>Online link at Bioinformatics Journal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]</a:t>
            </a:r>
            <a:endParaRPr lang="en-US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6" name="Content Placeholder 11">
            <a:extLst>
              <a:ext uri="{FF2B5EF4-FFF2-40B4-BE49-F238E27FC236}">
                <a16:creationId xmlns:a16="http://schemas.microsoft.com/office/drawing/2014/main" id="{A35D1F19-C71B-514B-8C53-200B192AC4A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6447" y="2661138"/>
            <a:ext cx="7891106" cy="3717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79696519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8D570-69D0-CB49-8162-9F85E308F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MAGNET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BCD978-1BEC-4B49-9101-126661D439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CF7A15-8D90-1445-BE37-F18227DCF408}" type="slidenum">
              <a:rPr lang="en-US" altLang="en-US" smtClean="0"/>
              <a:pPr>
                <a:defRPr/>
              </a:pPr>
              <a:t>46</a:t>
            </a:fld>
            <a:endParaRPr lang="en-US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BCF1363-BE22-4E44-9A43-F54688A66E8E}"/>
              </a:ext>
            </a:extLst>
          </p:cNvPr>
          <p:cNvSpPr/>
          <p:nvPr/>
        </p:nvSpPr>
        <p:spPr>
          <a:xfrm>
            <a:off x="207364" y="990600"/>
            <a:ext cx="89366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dirty="0"/>
              <a:t>, 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r>
              <a:rPr lang="en-US" dirty="0"/>
              <a:t>, and Can </a:t>
            </a:r>
            <a:r>
              <a:rPr lang="en-US" dirty="0" err="1"/>
              <a:t>Alkan</a:t>
            </a:r>
            <a:r>
              <a:rPr lang="en-US" dirty="0"/>
              <a:t>. </a:t>
            </a:r>
          </a:p>
          <a:p>
            <a:r>
              <a:rPr lang="en-US" dirty="0">
                <a:hlinkClick r:id="rId2"/>
              </a:rPr>
              <a:t>"MAGNET: understanding and improving the accuracy of genome pre-alignment filtering"</a:t>
            </a:r>
            <a:endParaRPr lang="en-US" dirty="0"/>
          </a:p>
          <a:p>
            <a:r>
              <a:rPr lang="en-US" i="1" dirty="0"/>
              <a:t>IPSI Transaction</a:t>
            </a:r>
            <a:r>
              <a:rPr lang="en-US" dirty="0"/>
              <a:t> (2017).</a:t>
            </a:r>
          </a:p>
          <a:p>
            <a:r>
              <a:rPr lang="en-US" dirty="0"/>
              <a:t>[</a:t>
            </a:r>
            <a:r>
              <a:rPr lang="en-US" dirty="0">
                <a:hlinkClick r:id="rId3"/>
              </a:rPr>
              <a:t>Source code</a:t>
            </a:r>
            <a:r>
              <a:rPr lang="en-US" dirty="0"/>
              <a:t>]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5F3DC3-0AD5-B741-9531-6D89A0A72C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02" y="2922091"/>
            <a:ext cx="8940800" cy="256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003627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/>
              <a:t>Shouji (</a:t>
            </a:r>
            <a:r>
              <a:rPr lang="ja-JP" altLang="en-US"/>
              <a:t>障子</a:t>
            </a:r>
            <a:r>
              <a:rPr lang="en-US" altLang="ja-JP" dirty="0"/>
              <a:t>)</a:t>
            </a:r>
            <a:r>
              <a:rPr lang="en-US" sz="3600" dirty="0"/>
              <a:t> </a:t>
            </a:r>
            <a:r>
              <a:rPr lang="en-US" sz="3000" b="1" dirty="0"/>
              <a:t>[Alser+, Bioinformatics 2019]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4B2A96C-30FF-114A-9994-B69E4AA503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34" t="21516" r="31518" b="47477"/>
          <a:stretch/>
        </p:blipFill>
        <p:spPr>
          <a:xfrm>
            <a:off x="827075" y="2492896"/>
            <a:ext cx="7561349" cy="360663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0218" y="1052736"/>
            <a:ext cx="847667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Mohammed </a:t>
            </a:r>
            <a:r>
              <a:rPr kumimoji="0" lang="en-US" sz="17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Alser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, Hasan Hassan, Akash Kumar, Onur Mutlu, and Can Alkan,</a:t>
            </a:r>
            <a:b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</a:b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"Shouji: A Fast and Efficient Pre-Alignment Filter for Sequence Alignment"</a:t>
            </a:r>
            <a:b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</a:br>
            <a:r>
              <a:rPr kumimoji="0" lang="en-US" sz="1700" b="1" i="1" u="none" strike="noStrike" kern="1200" cap="none" spc="0" normalizeH="0" baseline="0" noProof="0" dirty="0">
                <a:ln>
                  <a:noFill/>
                </a:ln>
                <a:solidFill>
                  <a:srgbClr val="1525C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Bioinformatics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, [published online, March 28], 2019. </a:t>
            </a:r>
            <a:b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</a:b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[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1525C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Source Code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] </a:t>
            </a:r>
            <a:b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</a:b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[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1525C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Online link at Bioinformatics Journal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]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2514573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592" y="152400"/>
            <a:ext cx="9167936" cy="1066800"/>
          </a:xfrm>
        </p:spPr>
        <p:txBody>
          <a:bodyPr/>
          <a:lstStyle/>
          <a:p>
            <a:r>
              <a:rPr lang="en-US" dirty="0"/>
              <a:t>In-Memory Sequence Analysis GRIM-Filter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735888" cy="4876800"/>
          </a:xfrm>
        </p:spPr>
        <p:txBody>
          <a:bodyPr/>
          <a:lstStyle/>
          <a:p>
            <a:r>
              <a:rPr lang="en-US" sz="1800" dirty="0" err="1"/>
              <a:t>Jeremie</a:t>
            </a:r>
            <a:r>
              <a:rPr lang="en-US" sz="1800" dirty="0"/>
              <a:t> S. Kim, </a:t>
            </a:r>
            <a:r>
              <a:rPr lang="en-US" sz="1800" dirty="0" err="1"/>
              <a:t>Damla</a:t>
            </a:r>
            <a:r>
              <a:rPr lang="en-US" sz="1800" dirty="0"/>
              <a:t> </a:t>
            </a:r>
            <a:r>
              <a:rPr lang="en-US" sz="1800" dirty="0" err="1"/>
              <a:t>Senol</a:t>
            </a:r>
            <a:r>
              <a:rPr lang="en-US" sz="1800" dirty="0"/>
              <a:t> Cali, </a:t>
            </a:r>
            <a:r>
              <a:rPr lang="en-US" sz="1800" dirty="0" err="1"/>
              <a:t>Hongyi</a:t>
            </a:r>
            <a:r>
              <a:rPr lang="en-US" sz="1800" dirty="0"/>
              <a:t> Xin, </a:t>
            </a:r>
            <a:r>
              <a:rPr lang="en-US" sz="1800" dirty="0" err="1"/>
              <a:t>Donghyuk</a:t>
            </a:r>
            <a:r>
              <a:rPr lang="en-US" sz="1800" dirty="0"/>
              <a:t> Lee, </a:t>
            </a:r>
            <a:r>
              <a:rPr lang="en-US" sz="1800" dirty="0" err="1"/>
              <a:t>Saugata</a:t>
            </a:r>
            <a:r>
              <a:rPr lang="en-US" sz="1800" dirty="0"/>
              <a:t> </a:t>
            </a:r>
            <a:r>
              <a:rPr lang="en-US" sz="1800" dirty="0" err="1"/>
              <a:t>Ghose</a:t>
            </a:r>
            <a:r>
              <a:rPr lang="en-US" sz="1800" dirty="0"/>
              <a:t>, </a:t>
            </a:r>
            <a:r>
              <a:rPr lang="en-US" sz="1800" b="1" dirty="0"/>
              <a:t>Mohammed </a:t>
            </a:r>
            <a:r>
              <a:rPr lang="en-US" sz="1800" b="1" dirty="0" err="1"/>
              <a:t>Alser</a:t>
            </a:r>
            <a:r>
              <a:rPr lang="en-US" sz="1800" dirty="0"/>
              <a:t>, Hasan Hassan, </a:t>
            </a:r>
            <a:r>
              <a:rPr lang="en-US" sz="1800" dirty="0" err="1"/>
              <a:t>Oguz</a:t>
            </a:r>
            <a:r>
              <a:rPr lang="en-US" sz="1800" dirty="0"/>
              <a:t> </a:t>
            </a:r>
            <a:r>
              <a:rPr lang="en-US" sz="1800" dirty="0" err="1"/>
              <a:t>Ergin</a:t>
            </a:r>
            <a:r>
              <a:rPr lang="en-US" sz="1800" dirty="0"/>
              <a:t>, Can </a:t>
            </a:r>
            <a:r>
              <a:rPr lang="en-US" sz="1800" dirty="0" err="1"/>
              <a:t>Alkan</a:t>
            </a:r>
            <a:r>
              <a:rPr lang="en-US" sz="1800" dirty="0"/>
              <a:t>, and </a:t>
            </a:r>
            <a:r>
              <a:rPr lang="en-US" sz="1800" dirty="0" err="1"/>
              <a:t>Onur</a:t>
            </a:r>
            <a:r>
              <a:rPr lang="en-US" sz="1800" dirty="0"/>
              <a:t> </a:t>
            </a:r>
            <a:r>
              <a:rPr lang="en-US" sz="1800" dirty="0" err="1"/>
              <a:t>Mutlu</a:t>
            </a:r>
            <a:r>
              <a:rPr lang="en-US" sz="1800" dirty="0"/>
              <a:t>,</a:t>
            </a:r>
            <a:br>
              <a:rPr lang="en-US" sz="1800" dirty="0"/>
            </a:br>
            <a:r>
              <a:rPr lang="en-US" sz="1800" b="1" dirty="0"/>
              <a:t>"GRIM-Filter: Fast Seed Location Filtering in DNA Read Mapping Using Processing-in-Memory Technologies"</a:t>
            </a:r>
            <a:br>
              <a:rPr lang="en-US" sz="1800" dirty="0"/>
            </a:br>
            <a:r>
              <a:rPr lang="en-US" sz="1800" i="1" dirty="0"/>
              <a:t>to appear in </a:t>
            </a:r>
            <a:r>
              <a:rPr lang="en-US" sz="1800" b="1" i="1" dirty="0">
                <a:hlinkClick r:id="rId2"/>
              </a:rPr>
              <a:t>BMC Genomics</a:t>
            </a:r>
            <a:r>
              <a:rPr lang="en-US" sz="1800" dirty="0"/>
              <a:t>, 2018. </a:t>
            </a:r>
            <a:br>
              <a:rPr lang="en-US" sz="1800" dirty="0"/>
            </a:br>
            <a:r>
              <a:rPr lang="en-US" sz="1800" i="1" dirty="0"/>
              <a:t>Proceedings of the </a:t>
            </a:r>
            <a:r>
              <a:rPr lang="en-US" sz="1800" i="1" dirty="0">
                <a:hlinkClick r:id="rId3"/>
              </a:rPr>
              <a:t>16th Asia Pacific Bioinformatics Conference</a:t>
            </a:r>
            <a:r>
              <a:rPr lang="en-US" sz="1800" i="1" dirty="0"/>
              <a:t> (</a:t>
            </a:r>
            <a:r>
              <a:rPr lang="en-US" sz="1800" b="1" i="1" dirty="0"/>
              <a:t>APBC</a:t>
            </a:r>
            <a:r>
              <a:rPr lang="en-US" sz="1800" i="1" dirty="0"/>
              <a:t>)</a:t>
            </a:r>
            <a:r>
              <a:rPr lang="en-US" sz="1800" dirty="0"/>
              <a:t>, Yokohama, Japan, January 2018. </a:t>
            </a:r>
            <a:br>
              <a:rPr lang="en-US" sz="1800" dirty="0"/>
            </a:br>
            <a:r>
              <a:rPr lang="en-US" sz="1800" dirty="0">
                <a:hlinkClick r:id="rId4"/>
              </a:rPr>
              <a:t>arxiv.org Version (pdf)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744A80-00EC-0946-8B6B-9150C3DFD24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15"/>
          <a:stretch/>
        </p:blipFill>
        <p:spPr>
          <a:xfrm>
            <a:off x="732264" y="3771623"/>
            <a:ext cx="7679472" cy="24752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B6CDC76-CE48-C04D-A7B6-E32B48431DA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0" b="89968"/>
          <a:stretch/>
        </p:blipFill>
        <p:spPr>
          <a:xfrm>
            <a:off x="732264" y="3429000"/>
            <a:ext cx="7679472" cy="44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22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505AA-DEFD-E64D-B031-03EBFCE16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Accelerating Genome Analysis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CC7B030-33FF-A847-9974-39DDC479E3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34" y="996950"/>
            <a:ext cx="8063731" cy="51943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69EB19-D112-5F49-A14B-9726B5C067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AE8A6BA-C088-9441-9826-2C0854D7F910}" type="slidenum">
              <a:rPr lang="en-US" altLang="en-US" smtClean="0"/>
              <a:pPr>
                <a:defRPr/>
              </a:pPr>
              <a:t>49</a:t>
            </a:fld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AE19C5-5F6B-9040-9D18-A75C07F4591A}"/>
              </a:ext>
            </a:extLst>
          </p:cNvPr>
          <p:cNvSpPr/>
          <p:nvPr/>
        </p:nvSpPr>
        <p:spPr>
          <a:xfrm>
            <a:off x="2209800" y="6488668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https://www.youtube.com/watch?v=qPIiiwUVFug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9691602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2A632-7AF4-D945-89FE-0592E8B4D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Past Semesters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23A7D-4BE4-9A4D-9680-C12759A27A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Fall 2022:</a:t>
            </a:r>
            <a:br>
              <a:rPr lang="en-US" dirty="0"/>
            </a:br>
            <a:r>
              <a:rPr lang="en-US" sz="2000" dirty="0">
                <a:hlinkClick r:id="rId2"/>
              </a:rPr>
              <a:t>https://safari.ethz.ch/projects_and_seminars/fall2022/doku.php?id=genome_seq_mobile</a:t>
            </a:r>
            <a:r>
              <a:rPr lang="en-US" sz="2000" dirty="0"/>
              <a:t>  </a:t>
            </a:r>
            <a:endParaRPr lang="en-US" dirty="0"/>
          </a:p>
          <a:p>
            <a:r>
              <a:rPr lang="en-US" b="1" dirty="0"/>
              <a:t>Spring 2022: </a:t>
            </a:r>
            <a:br>
              <a:rPr lang="en-US" dirty="0"/>
            </a:br>
            <a:r>
              <a:rPr lang="en-US" sz="2000" dirty="0">
                <a:hlinkClick r:id="rId3"/>
              </a:rPr>
              <a:t>https://safari.ethz.ch/projects_and_seminars/spring2022/doku.php?id=genome_seq_mobile</a:t>
            </a:r>
            <a:r>
              <a:rPr lang="en-US" sz="2000" dirty="0"/>
              <a:t>  </a:t>
            </a:r>
          </a:p>
          <a:p>
            <a:r>
              <a:rPr lang="en-US" b="1" dirty="0"/>
              <a:t>Fall 2021:</a:t>
            </a:r>
            <a:br>
              <a:rPr lang="en-US" dirty="0"/>
            </a:br>
            <a:r>
              <a:rPr lang="en-US" sz="2000" dirty="0">
                <a:hlinkClick r:id="rId4"/>
              </a:rPr>
              <a:t>https://safari.ethz.ch/projects_and_seminars/fall2021/doku.php?id=genome_seq_mobile</a:t>
            </a:r>
            <a:r>
              <a:rPr lang="en-US" sz="2000" dirty="0"/>
              <a:t>  </a:t>
            </a:r>
            <a:endParaRPr lang="en-US" dirty="0"/>
          </a:p>
          <a:p>
            <a:r>
              <a:rPr lang="en-US" b="1" dirty="0"/>
              <a:t>Spring 2021:</a:t>
            </a:r>
            <a:br>
              <a:rPr lang="en-US" dirty="0"/>
            </a:br>
            <a:r>
              <a:rPr lang="en-US" sz="2000" dirty="0">
                <a:hlinkClick r:id="rId5"/>
              </a:rPr>
              <a:t>https://safari.ethz.ch/projects_and_seminars/spring2021/doku.php?id=genome_seq_mobile</a:t>
            </a:r>
            <a:r>
              <a:rPr lang="en-US" sz="2000" dirty="0"/>
              <a:t> </a:t>
            </a:r>
          </a:p>
          <a:p>
            <a:r>
              <a:rPr lang="en-US" b="1" dirty="0"/>
              <a:t>Fall 2020:</a:t>
            </a:r>
            <a:br>
              <a:rPr lang="en-US" dirty="0"/>
            </a:br>
            <a:r>
              <a:rPr lang="en-US" sz="2000" dirty="0">
                <a:hlinkClick r:id="rId6"/>
              </a:rPr>
              <a:t>https://safari.ethz.ch/projects_and_seminars/fall2020/doku.php?id=genome_seq_mobile</a:t>
            </a:r>
            <a:r>
              <a:rPr lang="en-US" sz="2000" dirty="0"/>
              <a:t>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34311-CDC0-FF48-8D2A-F7DE01DDC3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2904080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4341C-2EAE-A948-ADCB-271BB8018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on Accelerating Genome Analysis ...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9132A2-2D38-7044-A24D-1D93AB64C1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50</a:t>
            </a:fld>
            <a:endParaRPr lang="en-US" alt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1770616-0C6B-844F-9D35-B0D5F0A1A4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339680"/>
          </a:xfrm>
        </p:spPr>
        <p:txBody>
          <a:bodyPr/>
          <a:lstStyle/>
          <a:p>
            <a:r>
              <a:rPr lang="en-US" sz="1600" dirty="0"/>
              <a:t>Mohammed </a:t>
            </a:r>
            <a:r>
              <a:rPr lang="en-US" sz="1600" dirty="0" err="1"/>
              <a:t>Alser</a:t>
            </a:r>
            <a:r>
              <a:rPr lang="en-US" sz="1600" dirty="0"/>
              <a:t>,</a:t>
            </a:r>
            <a:br>
              <a:rPr lang="en-US" sz="1600" dirty="0"/>
            </a:br>
            <a:r>
              <a:rPr lang="en-US" sz="1600" b="1" dirty="0">
                <a:hlinkClick r:id="rId2"/>
              </a:rPr>
              <a:t>"Accelerating Genome Analysis: A Primer on an Ongoing Journey"</a:t>
            </a:r>
            <a:br>
              <a:rPr lang="en-US" sz="1600" dirty="0"/>
            </a:br>
            <a:r>
              <a:rPr lang="en-US" sz="1600" i="1" dirty="0"/>
              <a:t>Talk at </a:t>
            </a:r>
            <a:r>
              <a:rPr lang="en-US" sz="1600" i="1" dirty="0">
                <a:hlinkClick r:id="rId3"/>
              </a:rPr>
              <a:t>RECOMB 2021</a:t>
            </a:r>
            <a:r>
              <a:rPr lang="en-US" sz="1600" dirty="0"/>
              <a:t>, Virtual, August 30, 2021.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4"/>
              </a:rPr>
              <a:t>Slides (pptx)</a:t>
            </a:r>
            <a:r>
              <a:rPr lang="en-US" sz="1600" dirty="0"/>
              <a:t> </a:t>
            </a:r>
            <a:r>
              <a:rPr lang="en-US" sz="1600" dirty="0">
                <a:hlinkClick r:id="rId5"/>
              </a:rPr>
              <a:t>(pdf)]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2"/>
              </a:rPr>
              <a:t>Talk Video </a:t>
            </a:r>
            <a:r>
              <a:rPr lang="en-US" sz="1600" dirty="0"/>
              <a:t>(27 minutes)]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6"/>
              </a:rPr>
              <a:t>Related Invited Paper (at IEEE Micro, 2020)</a:t>
            </a:r>
            <a:r>
              <a:rPr lang="en-US" sz="1600" dirty="0"/>
              <a:t>]</a:t>
            </a:r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9822B8-D0BA-4E4B-97D6-D71656C6736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20"/>
          <a:stretch/>
        </p:blipFill>
        <p:spPr>
          <a:xfrm>
            <a:off x="1244969" y="2429563"/>
            <a:ext cx="6654062" cy="4345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554343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B203290-7905-C345-BB61-BD1C7D7E3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on Intelligent Genome Analysis 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98F4C2-E230-634A-9228-6DE5923E1D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8A7077-2B78-4FB5-8F56-24239751AEF0}" type="slidenum">
              <a:rPr lang="en-US" altLang="en-US" smtClean="0"/>
              <a:pPr/>
              <a:t>51</a:t>
            </a:fld>
            <a:endParaRPr lang="en-US" alt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74839FD-1DE6-0C4A-A337-0D270D828AEA}"/>
              </a:ext>
            </a:extLst>
          </p:cNvPr>
          <p:cNvSpPr txBox="1">
            <a:spLocks/>
          </p:cNvSpPr>
          <p:nvPr/>
        </p:nvSpPr>
        <p:spPr>
          <a:xfrm>
            <a:off x="228600" y="908720"/>
            <a:ext cx="8915400" cy="533968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kern="0" dirty="0"/>
              <a:t>Mohammed </a:t>
            </a:r>
            <a:r>
              <a:rPr lang="en-US" sz="1600" kern="0" dirty="0" err="1"/>
              <a:t>Alser</a:t>
            </a:r>
            <a:r>
              <a:rPr lang="en-US" sz="1600" kern="0" dirty="0"/>
              <a:t>,</a:t>
            </a:r>
            <a:br>
              <a:rPr lang="en-US" sz="1600" kern="0" dirty="0"/>
            </a:br>
            <a:r>
              <a:rPr lang="en-US" sz="1600" b="1" kern="0" dirty="0">
                <a:hlinkClick r:id="rId2"/>
              </a:rPr>
              <a:t>"Computer Architecture - Lecture 10: Intelligent Genome Analysis"</a:t>
            </a:r>
            <a:br>
              <a:rPr lang="en-US" sz="1600" kern="0" dirty="0">
                <a:hlinkClick r:id="rId3"/>
              </a:rPr>
            </a:br>
            <a:r>
              <a:rPr lang="en-US" sz="1600" i="1" kern="0" dirty="0"/>
              <a:t>ETH Zurich, Computer Architecture Course, Fall2021, Lecture 10, </a:t>
            </a:r>
            <a:r>
              <a:rPr lang="en-US" sz="1600" kern="0" dirty="0"/>
              <a:t>Virtual, 29 October 2021.</a:t>
            </a:r>
            <a:br>
              <a:rPr lang="en-US" sz="1600" kern="0" dirty="0"/>
            </a:br>
            <a:r>
              <a:rPr lang="en-US" sz="1600" kern="0" dirty="0"/>
              <a:t>[</a:t>
            </a:r>
            <a:r>
              <a:rPr lang="en-US" sz="1600" kern="0" dirty="0">
                <a:hlinkClick r:id="rId4"/>
              </a:rPr>
              <a:t>Slides (pptx)</a:t>
            </a:r>
            <a:r>
              <a:rPr lang="en-US" sz="1600" kern="0" dirty="0"/>
              <a:t> </a:t>
            </a:r>
            <a:r>
              <a:rPr lang="en-US" sz="1600" kern="0" dirty="0">
                <a:hlinkClick r:id="rId5"/>
              </a:rPr>
              <a:t>(pdf)]</a:t>
            </a:r>
            <a:br>
              <a:rPr lang="en-US" sz="1600" kern="0" dirty="0"/>
            </a:br>
            <a:r>
              <a:rPr lang="en-US" sz="1600" kern="0" dirty="0"/>
              <a:t>[</a:t>
            </a:r>
            <a:r>
              <a:rPr lang="en-US" sz="1600" kern="0" dirty="0">
                <a:hlinkClick r:id="rId2"/>
              </a:rPr>
              <a:t>Talk Video </a:t>
            </a:r>
            <a:r>
              <a:rPr lang="en-US" sz="1600" kern="0" dirty="0"/>
              <a:t>(3 hour 2 minutes, including Q&amp;A)]</a:t>
            </a:r>
            <a:br>
              <a:rPr lang="en-US" sz="1600" kern="0" dirty="0"/>
            </a:br>
            <a:r>
              <a:rPr lang="en-US" sz="1600" kern="0" dirty="0"/>
              <a:t>[</a:t>
            </a:r>
            <a:r>
              <a:rPr lang="en-US" sz="1600" kern="0" dirty="0">
                <a:hlinkClick r:id="rId6"/>
              </a:rPr>
              <a:t>Related Invited Paper (at IEEE Micro, 2020)</a:t>
            </a:r>
            <a:r>
              <a:rPr lang="en-US" sz="1600" kern="0" dirty="0"/>
              <a:t>]</a:t>
            </a:r>
          </a:p>
          <a:p>
            <a:pPr marL="0" indent="0">
              <a:buFont typeface="Wingdings" pitchFamily="2" charset="2"/>
              <a:buNone/>
            </a:pPr>
            <a:endParaRPr lang="en-US" sz="1600" kern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7794C3-8FB5-3C43-858A-05C18BF763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616661"/>
            <a:ext cx="6012160" cy="408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929137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B203290-7905-C345-BB61-BD1C7D7E3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on Intelligent Genome Analysis 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98F4C2-E230-634A-9228-6DE5923E1D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8A7077-2B78-4FB5-8F56-24239751AEF0}" type="slidenum">
              <a:rPr lang="en-US" altLang="en-US" smtClean="0"/>
              <a:pPr/>
              <a:t>52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CD8307-AEA8-7448-866F-CFD5B4797B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4"/>
          <a:stretch/>
        </p:blipFill>
        <p:spPr>
          <a:xfrm>
            <a:off x="1219200" y="2649047"/>
            <a:ext cx="6401790" cy="3897803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74839FD-1DE6-0C4A-A337-0D270D828AEA}"/>
              </a:ext>
            </a:extLst>
          </p:cNvPr>
          <p:cNvSpPr txBox="1">
            <a:spLocks/>
          </p:cNvSpPr>
          <p:nvPr/>
        </p:nvSpPr>
        <p:spPr>
          <a:xfrm>
            <a:off x="228600" y="908720"/>
            <a:ext cx="8610600" cy="533968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kern="0" dirty="0"/>
              <a:t>Mohammed </a:t>
            </a:r>
            <a:r>
              <a:rPr lang="en-US" sz="1600" kern="0" dirty="0" err="1"/>
              <a:t>Alser</a:t>
            </a:r>
            <a:r>
              <a:rPr lang="en-US" sz="1600" kern="0" dirty="0"/>
              <a:t>,</a:t>
            </a:r>
            <a:br>
              <a:rPr lang="en-US" sz="1600" kern="0" dirty="0"/>
            </a:br>
            <a:r>
              <a:rPr lang="en-US" sz="1600" b="1" kern="0" dirty="0">
                <a:hlinkClick r:id="rId3"/>
              </a:rPr>
              <a:t>"Computer Architecture - Lecture 8: Intelligent Genome Analysis"</a:t>
            </a:r>
            <a:br>
              <a:rPr lang="en-US" sz="1600" kern="0" dirty="0">
                <a:hlinkClick r:id="rId3"/>
              </a:rPr>
            </a:br>
            <a:r>
              <a:rPr lang="en-US" sz="1600" i="1" kern="0" dirty="0"/>
              <a:t>ETH Zurich, Computer Architecture Course, Lecture 8, </a:t>
            </a:r>
            <a:r>
              <a:rPr lang="en-US" sz="1600" kern="0" dirty="0"/>
              <a:t>Virtual, 15 October 2021.</a:t>
            </a:r>
            <a:br>
              <a:rPr lang="en-US" sz="1600" kern="0" dirty="0"/>
            </a:br>
            <a:r>
              <a:rPr lang="en-US" sz="1600" kern="0" dirty="0"/>
              <a:t>[</a:t>
            </a:r>
            <a:r>
              <a:rPr lang="en-US" sz="1600" kern="0" dirty="0">
                <a:hlinkClick r:id="rId4"/>
              </a:rPr>
              <a:t>Slides (pptx)</a:t>
            </a:r>
            <a:r>
              <a:rPr lang="en-US" sz="1600" kern="0" dirty="0"/>
              <a:t> </a:t>
            </a:r>
            <a:r>
              <a:rPr lang="en-US" sz="1600" kern="0" dirty="0">
                <a:hlinkClick r:id="rId5"/>
              </a:rPr>
              <a:t>(pdf)]</a:t>
            </a:r>
            <a:br>
              <a:rPr lang="en-US" sz="1600" kern="0" dirty="0"/>
            </a:br>
            <a:r>
              <a:rPr lang="en-US" sz="1600" kern="0" dirty="0"/>
              <a:t>[</a:t>
            </a:r>
            <a:r>
              <a:rPr lang="en-US" sz="1600" kern="0" dirty="0">
                <a:hlinkClick r:id="rId3"/>
              </a:rPr>
              <a:t>Talk Video</a:t>
            </a:r>
            <a:r>
              <a:rPr lang="en-US" sz="1600" kern="0" dirty="0">
                <a:hlinkClick r:id="rId6"/>
              </a:rPr>
              <a:t> </a:t>
            </a:r>
            <a:r>
              <a:rPr lang="en-US" sz="1600" kern="0" dirty="0"/>
              <a:t>(2 hour 54 minutes, including Q&amp;A)]</a:t>
            </a:r>
            <a:br>
              <a:rPr lang="en-US" sz="1600" kern="0" dirty="0"/>
            </a:br>
            <a:r>
              <a:rPr lang="en-US" sz="1600" kern="0" dirty="0"/>
              <a:t>[</a:t>
            </a:r>
            <a:r>
              <a:rPr lang="en-US" sz="1600" kern="0" dirty="0">
                <a:hlinkClick r:id="rId7"/>
              </a:rPr>
              <a:t>Related Invited Paper (at IEEE Micro, 2020)</a:t>
            </a:r>
            <a:r>
              <a:rPr lang="en-US" sz="1600" kern="0" dirty="0"/>
              <a:t>]</a:t>
            </a:r>
          </a:p>
          <a:p>
            <a:pPr marL="0" indent="0">
              <a:buFont typeface="Wingdings" pitchFamily="2" charset="2"/>
              <a:buNone/>
            </a:pPr>
            <a:endParaRPr lang="en-US" sz="1600" kern="0" dirty="0"/>
          </a:p>
        </p:txBody>
      </p:sp>
    </p:spTree>
    <p:extLst>
      <p:ext uri="{BB962C8B-B14F-4D97-AF65-F5344CB8AC3E}">
        <p14:creationId xmlns:p14="http://schemas.microsoft.com/office/powerpoint/2010/main" val="4021412038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AD78-64D2-9C47-B050-A2D2C6E7D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on Fast Genome Analysis 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02AAD-62B5-594C-82AB-3F845A081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339680"/>
          </a:xfrm>
        </p:spPr>
        <p:txBody>
          <a:bodyPr/>
          <a:lstStyle/>
          <a:p>
            <a:r>
              <a:rPr lang="en-US" sz="1600" dirty="0" err="1"/>
              <a:t>Onur</a:t>
            </a:r>
            <a:r>
              <a:rPr lang="en-US" sz="1600" dirty="0"/>
              <a:t> </a:t>
            </a:r>
            <a:r>
              <a:rPr lang="en-US" sz="1600" dirty="0" err="1"/>
              <a:t>Mutlu</a:t>
            </a:r>
            <a:r>
              <a:rPr lang="en-US" sz="1600" dirty="0"/>
              <a:t>,</a:t>
            </a:r>
            <a:br>
              <a:rPr lang="en-US" sz="1600" dirty="0"/>
            </a:br>
            <a:r>
              <a:rPr lang="en-US" sz="1600" b="1" dirty="0">
                <a:hlinkClick r:id="rId2"/>
              </a:rPr>
              <a:t>"Accelerating Genome Analysis: A Primer on an Ongoing Journey"</a:t>
            </a:r>
            <a:br>
              <a:rPr lang="en-US" sz="1600" dirty="0"/>
            </a:br>
            <a:r>
              <a:rPr lang="en-US" sz="1600" i="1" dirty="0"/>
              <a:t>Invited Lecture at </a:t>
            </a:r>
            <a:r>
              <a:rPr lang="en-US" sz="1600" i="1" dirty="0">
                <a:hlinkClick r:id="rId3"/>
              </a:rPr>
              <a:t>Technion</a:t>
            </a:r>
            <a:r>
              <a:rPr lang="en-US" sz="1600" dirty="0"/>
              <a:t>, Virtual, 26 January 2021.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2"/>
              </a:rPr>
              <a:t>Slides (pptx)</a:t>
            </a:r>
            <a:r>
              <a:rPr lang="en-US" sz="1600" dirty="0"/>
              <a:t> </a:t>
            </a:r>
            <a:r>
              <a:rPr lang="en-US" sz="1600" dirty="0">
                <a:hlinkClick r:id="rId4"/>
              </a:rPr>
              <a:t>(pdf)</a:t>
            </a:r>
            <a:r>
              <a:rPr lang="en-US" sz="1600" dirty="0"/>
              <a:t>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5"/>
              </a:rPr>
              <a:t>Talk Video </a:t>
            </a:r>
            <a:r>
              <a:rPr lang="en-US" sz="1600" dirty="0"/>
              <a:t>(1 hour 37 minutes, including Q&amp;A)]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6"/>
              </a:rPr>
              <a:t>Related Invited Paper (at IEEE Micro, 2020)</a:t>
            </a:r>
            <a:r>
              <a:rPr lang="en-US" sz="1600" dirty="0"/>
              <a:t>]</a:t>
            </a: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A122B2-35CC-C64B-B5EA-4870A73033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>
            <a:hlinkClick r:id="rId7"/>
            <a:extLst>
              <a:ext uri="{FF2B5EF4-FFF2-40B4-BE49-F238E27FC236}">
                <a16:creationId xmlns:a16="http://schemas.microsoft.com/office/drawing/2014/main" id="{63062A44-6117-B242-BB5D-88FC9FCE611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91680" y="2569425"/>
            <a:ext cx="6012160" cy="414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191544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0937A-8480-B748-AF02-B14403ACF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Detailed Lectures on Genome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84955"/>
            <a:ext cx="8851900" cy="5211762"/>
          </a:xfrm>
        </p:spPr>
        <p:txBody>
          <a:bodyPr/>
          <a:lstStyle/>
          <a:p>
            <a:r>
              <a:rPr lang="en-US" sz="2000">
                <a:solidFill>
                  <a:srgbClr val="FF0000"/>
                </a:solidFill>
              </a:rPr>
              <a:t>Computer Architecture, Fall 2020, Lecture 3a</a:t>
            </a:r>
          </a:p>
          <a:p>
            <a:pPr lvl="1"/>
            <a:r>
              <a:rPr lang="en-US" sz="1800" b="1"/>
              <a:t>Introduction to Genome Sequence Analysis </a:t>
            </a:r>
            <a:r>
              <a:rPr lang="en-US" sz="1800"/>
              <a:t>(ETH Zürich, Fall 2020)</a:t>
            </a:r>
          </a:p>
          <a:p>
            <a:pPr lvl="1"/>
            <a:r>
              <a:rPr lang="en-US" sz="170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https://www.youtube.com/watch?v=CrRb32v7SJc&amp;list=PL5Q2soXY2Zi9xidyIgBxUz7xRPS-wisBN&amp;index=5</a:t>
            </a:r>
            <a:r>
              <a:rPr lang="en-US" sz="1700">
                <a:solidFill>
                  <a:srgbClr val="0000FF"/>
                </a:solidFill>
              </a:rPr>
              <a:t> </a:t>
            </a:r>
          </a:p>
          <a:p>
            <a:pPr lvl="1"/>
            <a:endParaRPr lang="en-US" sz="600">
              <a:solidFill>
                <a:srgbClr val="0000FF"/>
              </a:solidFill>
            </a:endParaRPr>
          </a:p>
          <a:p>
            <a:r>
              <a:rPr lang="en-US" sz="2000">
                <a:solidFill>
                  <a:srgbClr val="FF0000"/>
                </a:solidFill>
              </a:rPr>
              <a:t>Computer Architecture, Fall 2020, Lecture 8</a:t>
            </a:r>
          </a:p>
          <a:p>
            <a:pPr lvl="1"/>
            <a:r>
              <a:rPr lang="en-US" sz="1800" b="1"/>
              <a:t>Intelligent Genome Analysis </a:t>
            </a:r>
            <a:r>
              <a:rPr lang="en-US" sz="1800"/>
              <a:t>(ETH Zürich, Fall 2020)</a:t>
            </a:r>
          </a:p>
          <a:p>
            <a:pPr lvl="1"/>
            <a:r>
              <a:rPr lang="en-US" sz="170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https://www.youtube.com/watch?v=ygmQpdDTL7o&amp;list=PL5Q2soXY2Zi9xidyIgBxUz7xRPS-wisBN&amp;index=14</a:t>
            </a:r>
            <a:r>
              <a:rPr lang="en-US" sz="1700">
                <a:solidFill>
                  <a:srgbClr val="0000FF"/>
                </a:solidFill>
              </a:rPr>
              <a:t> </a:t>
            </a:r>
          </a:p>
          <a:p>
            <a:pPr lvl="1"/>
            <a:endParaRPr lang="en-US" sz="600">
              <a:solidFill>
                <a:srgbClr val="0000FF"/>
              </a:solidFill>
            </a:endParaRPr>
          </a:p>
          <a:p>
            <a:r>
              <a:rPr lang="en-US" sz="2000">
                <a:solidFill>
                  <a:srgbClr val="FF0000"/>
                </a:solidFill>
              </a:rPr>
              <a:t>Computer Architecture, Fall 2020, Lecture 9a</a:t>
            </a:r>
          </a:p>
          <a:p>
            <a:pPr lvl="1"/>
            <a:r>
              <a:rPr lang="en-US" sz="1800" b="1" err="1"/>
              <a:t>GenASM</a:t>
            </a:r>
            <a:r>
              <a:rPr lang="en-US" sz="1800" b="1"/>
              <a:t>: Approx. String Matching Accelerator </a:t>
            </a:r>
            <a:r>
              <a:rPr lang="en-US" sz="1800"/>
              <a:t>(ETH Zürich, Fall 2020)</a:t>
            </a:r>
          </a:p>
          <a:p>
            <a:pPr lvl="1"/>
            <a:r>
              <a:rPr lang="en-US" sz="1700">
                <a:solidFill>
                  <a:srgbClr val="0000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https://www.youtube.com/watch?v=XoLpzmN-Pas&amp;list=PL5Q2soXY2Zi9xidyIgBxUz7xRPS-wisBN&amp;index=15 </a:t>
            </a:r>
          </a:p>
          <a:p>
            <a:pPr lvl="1"/>
            <a:endParaRPr lang="en-US" sz="600">
              <a:solidFill>
                <a:srgbClr val="0000FF"/>
              </a:solidFill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en-US" sz="2000">
                <a:solidFill>
                  <a:srgbClr val="FF0000"/>
                </a:solidFill>
              </a:rPr>
              <a:t>Accelerating Genomics Project Course, Fall 2020, Lecture 1</a:t>
            </a:r>
          </a:p>
          <a:p>
            <a:pPr lvl="1"/>
            <a:r>
              <a:rPr lang="en-US" sz="2000" b="1"/>
              <a:t>Accelerating Genomics </a:t>
            </a:r>
            <a:r>
              <a:rPr lang="en-US" sz="2000"/>
              <a:t>(ETH Zürich, Fall 2020)</a:t>
            </a:r>
          </a:p>
          <a:p>
            <a:pPr lvl="1"/>
            <a:r>
              <a:rPr lang="en-US" sz="1700">
                <a:solidFill>
                  <a:srgbClr val="0000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https://www.youtube.com/watch?v=rgjl8ZyLsAg&amp;list=PL5Q2soXY2Zi9E2bBVAgCqLgwiDRQDTyId</a:t>
            </a:r>
            <a:r>
              <a:rPr lang="en-US" sz="1700">
                <a:solidFill>
                  <a:srgbClr val="0000FF"/>
                </a:solidFill>
              </a:rPr>
              <a:t> </a:t>
            </a:r>
            <a:endParaRPr lang="en-US" sz="2000">
              <a:solidFill>
                <a:srgbClr val="0000FF"/>
              </a:solidFill>
            </a:endParaRPr>
          </a:p>
          <a:p>
            <a:pPr lvl="1"/>
            <a:endParaRPr lang="en-US" sz="2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FA4FBF-90BC-A44A-80A5-E27853501F68}"/>
              </a:ext>
            </a:extLst>
          </p:cNvPr>
          <p:cNvSpPr txBox="1"/>
          <p:nvPr/>
        </p:nvSpPr>
        <p:spPr>
          <a:xfrm>
            <a:off x="1979712" y="6461778"/>
            <a:ext cx="56781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https://www.youtube.com/onurmutlulectures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7616203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EC1FF-0F33-2240-A42B-31BC6EB2E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Prior Research on Genome Analysis (1/2)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DBA2A2-4B03-7C40-A63D-FCD3AC14A6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55</a:t>
            </a:fld>
            <a:endParaRPr lang="en-US" alt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1FC29E2-5557-CB4D-A58E-E7E0E447AD5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28600" y="908050"/>
            <a:ext cx="891540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/>
              <a:t>Alser</a:t>
            </a:r>
            <a:r>
              <a:rPr lang="en-US" sz="2000" dirty="0"/>
              <a:t>+, "</a:t>
            </a:r>
            <a:r>
              <a:rPr lang="en-US" sz="2000" dirty="0">
                <a:hlinkClick r:id="rId2"/>
              </a:rPr>
              <a:t>Technology dictates algorithms: Recent developments in read alignment</a:t>
            </a:r>
            <a:r>
              <a:rPr lang="en-US" sz="2000" dirty="0"/>
              <a:t>", </a:t>
            </a:r>
            <a:r>
              <a:rPr lang="en-US" sz="2000" i="1" dirty="0"/>
              <a:t>Genome Biology</a:t>
            </a:r>
            <a:r>
              <a:rPr lang="en-US" sz="2000" dirty="0"/>
              <a:t>, 2021.</a:t>
            </a:r>
          </a:p>
          <a:p>
            <a:endParaRPr lang="en-US" sz="2000" dirty="0">
              <a:solidFill>
                <a:srgbClr val="222222"/>
              </a:solidFill>
            </a:endParaRPr>
          </a:p>
          <a:p>
            <a:r>
              <a:rPr lang="en-US" sz="2000" dirty="0" err="1">
                <a:solidFill>
                  <a:srgbClr val="222222"/>
                </a:solidFill>
              </a:rPr>
              <a:t>Alser</a:t>
            </a:r>
            <a:r>
              <a:rPr lang="en-US" sz="2000" dirty="0">
                <a:solidFill>
                  <a:srgbClr val="222222"/>
                </a:solidFill>
              </a:rPr>
              <a:t> + </a:t>
            </a:r>
            <a:r>
              <a:rPr lang="en-US" sz="2000" dirty="0">
                <a:solidFill>
                  <a:srgbClr val="222222"/>
                </a:solidFill>
                <a:hlinkClick r:id="rId3"/>
              </a:rPr>
              <a:t>"SneakySnake: A Fast and Accurate Universal Genome Pre-Alignment Filter for CPUs, GPUs, and FPGAs."</a:t>
            </a:r>
            <a:r>
              <a:rPr lang="en-US" sz="2000" dirty="0">
                <a:solidFill>
                  <a:srgbClr val="222222"/>
                </a:solidFill>
              </a:rPr>
              <a:t>, </a:t>
            </a:r>
            <a:r>
              <a:rPr lang="en-US" sz="2000" i="1" dirty="0">
                <a:solidFill>
                  <a:srgbClr val="222222"/>
                </a:solidFill>
              </a:rPr>
              <a:t>Bioinformatics, </a:t>
            </a:r>
            <a:r>
              <a:rPr lang="en-US" sz="2000" dirty="0">
                <a:solidFill>
                  <a:srgbClr val="222222"/>
                </a:solidFill>
              </a:rPr>
              <a:t>2020.</a:t>
            </a:r>
          </a:p>
          <a:p>
            <a:endParaRPr lang="en-US" sz="2000" dirty="0">
              <a:solidFill>
                <a:srgbClr val="222222"/>
              </a:solidFill>
            </a:endParaRPr>
          </a:p>
          <a:p>
            <a:r>
              <a:rPr lang="en-US" sz="2000" dirty="0" err="1"/>
              <a:t>Senol</a:t>
            </a:r>
            <a:r>
              <a:rPr lang="en-US" sz="2000" dirty="0"/>
              <a:t> Cali+, "</a:t>
            </a:r>
            <a:r>
              <a:rPr lang="en-US" sz="2000" dirty="0">
                <a:hlinkClick r:id="rId4"/>
              </a:rPr>
              <a:t>GenASM: A High-Performance, Low-Power Approximate String Matching Acceleration Framework for Genome Sequence Analysis</a:t>
            </a:r>
            <a:r>
              <a:rPr lang="en-US" sz="2000" dirty="0"/>
              <a:t>", </a:t>
            </a:r>
            <a:r>
              <a:rPr lang="en-US" sz="2000" i="1" dirty="0"/>
              <a:t>MICRO</a:t>
            </a:r>
            <a:r>
              <a:rPr lang="en-US" sz="2000" dirty="0"/>
              <a:t> 2020.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Kim+, "</a:t>
            </a:r>
            <a:r>
              <a:rPr lang="en-US" sz="2000" dirty="0">
                <a:hlinkClick r:id="rId5"/>
              </a:rPr>
              <a:t>AirLift: A Fast and Comprehensive Technique for Translating Alignments between Reference Genomes</a:t>
            </a:r>
            <a:r>
              <a:rPr lang="en-US" sz="2000" dirty="0"/>
              <a:t>", </a:t>
            </a:r>
            <a:r>
              <a:rPr lang="en-US" sz="2000" i="1" dirty="0" err="1"/>
              <a:t>arXiv</a:t>
            </a:r>
            <a:r>
              <a:rPr lang="en-US" sz="2000" dirty="0"/>
              <a:t>, 2020</a:t>
            </a:r>
          </a:p>
          <a:p>
            <a:endParaRPr lang="en-US" sz="2000" dirty="0"/>
          </a:p>
          <a:p>
            <a:r>
              <a:rPr lang="en-US" sz="2000" dirty="0" err="1">
                <a:sym typeface="Calibri"/>
              </a:rPr>
              <a:t>Alser</a:t>
            </a:r>
            <a:r>
              <a:rPr lang="en-US" sz="2000" dirty="0">
                <a:sym typeface="Calibri"/>
              </a:rPr>
              <a:t>+, “</a:t>
            </a:r>
            <a:r>
              <a:rPr lang="en-US" sz="2000" dirty="0">
                <a:sym typeface="Calibri"/>
                <a:hlinkClick r:id="rId6"/>
              </a:rPr>
              <a:t>Accelerating Genome Analysis: A Primer on an Ongoing Journey</a:t>
            </a:r>
            <a:r>
              <a:rPr lang="en-US" sz="2000" dirty="0">
                <a:sym typeface="Calibri"/>
              </a:rPr>
              <a:t>”, </a:t>
            </a:r>
            <a:r>
              <a:rPr lang="en-US" sz="2000" i="1" dirty="0">
                <a:sym typeface="Calibri"/>
              </a:rPr>
              <a:t>IEEE Micro</a:t>
            </a:r>
            <a:r>
              <a:rPr lang="en-US" sz="2000" dirty="0">
                <a:sym typeface="Calibri"/>
              </a:rPr>
              <a:t>, 2020.</a:t>
            </a:r>
          </a:p>
        </p:txBody>
      </p:sp>
    </p:spTree>
    <p:extLst>
      <p:ext uri="{BB962C8B-B14F-4D97-AF65-F5344CB8AC3E}">
        <p14:creationId xmlns:p14="http://schemas.microsoft.com/office/powerpoint/2010/main" val="2060275574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01C8B76-249D-534C-B774-30F572DF8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Prior Research on Genome Analysis (2/2)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282D96-B23D-414E-B54C-A4CA341069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56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A1F28F-7926-4E47-8BB4-502D6FA9E8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6700" y="1052513"/>
            <a:ext cx="8610600" cy="4876800"/>
          </a:xfrm>
        </p:spPr>
        <p:txBody>
          <a:bodyPr/>
          <a:lstStyle/>
          <a:p>
            <a:r>
              <a:rPr lang="en-US" sz="2000" err="1">
                <a:solidFill>
                  <a:srgbClr val="000000"/>
                </a:solidFill>
              </a:rPr>
              <a:t>Firtina</a:t>
            </a:r>
            <a:r>
              <a:rPr lang="en-US" sz="2000">
                <a:solidFill>
                  <a:srgbClr val="000000"/>
                </a:solidFill>
              </a:rPr>
              <a:t>+, “</a:t>
            </a:r>
            <a:r>
              <a:rPr lang="en-US" sz="2000">
                <a:solidFill>
                  <a:srgbClr val="000000"/>
                </a:solidFill>
                <a:hlinkClick r:id="rId2"/>
              </a:rPr>
              <a:t>Apollo: a sequencing-technology-independent, scalable and accurate assembly polishing algorithm</a:t>
            </a:r>
            <a:r>
              <a:rPr lang="en-US" sz="2000">
                <a:solidFill>
                  <a:srgbClr val="000000"/>
                </a:solidFill>
              </a:rPr>
              <a:t>”, </a:t>
            </a:r>
            <a:r>
              <a:rPr lang="en-US" sz="2000" i="1">
                <a:solidFill>
                  <a:srgbClr val="000000"/>
                </a:solidFill>
              </a:rPr>
              <a:t>Bioinformatics</a:t>
            </a:r>
            <a:r>
              <a:rPr lang="en-US" sz="2000">
                <a:solidFill>
                  <a:srgbClr val="000000"/>
                </a:solidFill>
              </a:rPr>
              <a:t>, 2019.</a:t>
            </a:r>
          </a:p>
          <a:p>
            <a:endParaRPr lang="en-US" sz="2000">
              <a:solidFill>
                <a:srgbClr val="000000"/>
              </a:solidFill>
            </a:endParaRPr>
          </a:p>
          <a:p>
            <a:r>
              <a:rPr lang="en-US" sz="2000" err="1">
                <a:solidFill>
                  <a:srgbClr val="000000"/>
                </a:solidFill>
              </a:rPr>
              <a:t>Alser</a:t>
            </a:r>
            <a:r>
              <a:rPr lang="en-US" sz="2000">
                <a:solidFill>
                  <a:srgbClr val="000000"/>
                </a:solidFill>
              </a:rPr>
              <a:t>+, </a:t>
            </a:r>
            <a:r>
              <a:rPr lang="en-US" sz="2000">
                <a:solidFill>
                  <a:srgbClr val="000000"/>
                </a:solidFill>
                <a:hlinkClick r:id="rId3"/>
              </a:rPr>
              <a:t>“</a:t>
            </a:r>
            <a:r>
              <a:rPr lang="en-US" sz="2000" u="sng">
                <a:solidFill>
                  <a:srgbClr val="000000"/>
                </a:solidFill>
                <a:hlinkClick r:id="rId3"/>
              </a:rPr>
              <a:t>Shouji: a fast and efficient pre-alignment filter for sequence alignment”</a:t>
            </a:r>
            <a:r>
              <a:rPr lang="en-US" sz="2000"/>
              <a:t>,  </a:t>
            </a:r>
            <a:r>
              <a:rPr lang="en-US" sz="2000" i="1"/>
              <a:t>Bioinformatics</a:t>
            </a:r>
            <a:r>
              <a:rPr lang="en-US" sz="2000"/>
              <a:t> 2019.</a:t>
            </a:r>
          </a:p>
          <a:p>
            <a:endParaRPr lang="en-US" sz="2000"/>
          </a:p>
          <a:p>
            <a:r>
              <a:rPr lang="en-US" sz="2000"/>
              <a:t>Kim+, "</a:t>
            </a:r>
            <a:r>
              <a:rPr lang="en-US" sz="2000">
                <a:hlinkClick r:id="rId4"/>
              </a:rPr>
              <a:t>GRIM-Filter: Fast Seed Location Filtering in DNA Read Mapping Using Processing-in-Memory Technologies</a:t>
            </a:r>
            <a:r>
              <a:rPr lang="en-US" sz="2000"/>
              <a:t>”, </a:t>
            </a:r>
            <a:r>
              <a:rPr lang="en-US" sz="2000" i="1"/>
              <a:t>BMC Genomics</a:t>
            </a:r>
            <a:r>
              <a:rPr lang="en-US" sz="2000"/>
              <a:t>, 2018. </a:t>
            </a:r>
          </a:p>
          <a:p>
            <a:endParaRPr lang="en-US" sz="2000"/>
          </a:p>
          <a:p>
            <a:r>
              <a:rPr lang="en-US" sz="2000" err="1"/>
              <a:t>Alser</a:t>
            </a:r>
            <a:r>
              <a:rPr lang="en-US" sz="2000"/>
              <a:t>+, </a:t>
            </a:r>
            <a:r>
              <a:rPr lang="en-US" sz="2000">
                <a:hlinkClick r:id="rId5"/>
              </a:rPr>
              <a:t>"GateKeeper: A New Hardware Architecture for Accelerating Pre-Alignment in DNA Short Read Mapping”</a:t>
            </a:r>
            <a:r>
              <a:rPr lang="en-US" sz="2000"/>
              <a:t>, </a:t>
            </a:r>
            <a:r>
              <a:rPr lang="en-US" sz="2000" i="1"/>
              <a:t>Bioinformatics</a:t>
            </a:r>
            <a:r>
              <a:rPr lang="en-US" sz="2000"/>
              <a:t>, 2017.</a:t>
            </a:r>
          </a:p>
          <a:p>
            <a:endParaRPr lang="en-US" sz="2000"/>
          </a:p>
          <a:p>
            <a:r>
              <a:rPr lang="en-US" sz="2000" err="1"/>
              <a:t>Alser</a:t>
            </a:r>
            <a:r>
              <a:rPr lang="en-US" sz="2000"/>
              <a:t>+, "</a:t>
            </a:r>
            <a:r>
              <a:rPr lang="en-US" sz="2000">
                <a:hlinkClick r:id="rId6"/>
              </a:rPr>
              <a:t>MAGNET: understanding and improving the accuracy of genome pre-alignment filtering</a:t>
            </a:r>
            <a:r>
              <a:rPr lang="en-US" sz="2000"/>
              <a:t>”, </a:t>
            </a:r>
            <a:r>
              <a:rPr lang="en-US" sz="2000" i="1"/>
              <a:t>IPSI Transaction</a:t>
            </a:r>
            <a:r>
              <a:rPr lang="en-US" sz="2000"/>
              <a:t>, 2017.</a:t>
            </a:r>
          </a:p>
          <a:p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926888456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371600"/>
            <a:ext cx="8458200" cy="1905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Mobile Genomics</a:t>
            </a:r>
            <a:br>
              <a:rPr lang="en-US" b="1" dirty="0">
                <a:solidFill>
                  <a:srgbClr val="C00000"/>
                </a:solidFill>
              </a:rPr>
            </a:br>
            <a:r>
              <a:rPr lang="en-US" dirty="0"/>
              <a:t>Introduction &amp; Course Logistics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4" name="Picture 3" descr="safari.png">
            <a:extLst>
              <a:ext uri="{FF2B5EF4-FFF2-40B4-BE49-F238E27FC236}">
                <a16:creationId xmlns:a16="http://schemas.microsoft.com/office/drawing/2014/main" id="{B0DB7268-4284-DE45-BA81-3484041E406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19" y="6224153"/>
            <a:ext cx="1872209" cy="541705"/>
          </a:xfrm>
          <a:prstGeom prst="rect">
            <a:avLst/>
          </a:prstGeom>
        </p:spPr>
      </p:pic>
      <p:pic>
        <p:nvPicPr>
          <p:cNvPr id="5" name="Picture 2" descr="Image result for eth zurich logo">
            <a:extLst>
              <a:ext uri="{FF2B5EF4-FFF2-40B4-BE49-F238E27FC236}">
                <a16:creationId xmlns:a16="http://schemas.microsoft.com/office/drawing/2014/main" id="{CBFA51CA-4272-704B-907A-FD9C2E4AE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6269908"/>
            <a:ext cx="2467949" cy="41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51AD94C4-EFBD-B449-A81F-8F3665341AAD}"/>
              </a:ext>
            </a:extLst>
          </p:cNvPr>
          <p:cNvSpPr txBox="1">
            <a:spLocks/>
          </p:cNvSpPr>
          <p:nvPr/>
        </p:nvSpPr>
        <p:spPr bwMode="auto">
          <a:xfrm>
            <a:off x="685800" y="3656112"/>
            <a:ext cx="784860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None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800" kern="0" dirty="0">
                <a:solidFill>
                  <a:srgbClr val="0000FF"/>
                </a:solidFill>
              </a:rPr>
              <a:t>Dr. Mohammed </a:t>
            </a:r>
            <a:r>
              <a:rPr lang="en-US" sz="2800" kern="0" dirty="0" err="1">
                <a:solidFill>
                  <a:srgbClr val="0000FF"/>
                </a:solidFill>
              </a:rPr>
              <a:t>Alser</a:t>
            </a:r>
            <a:endParaRPr lang="en-US" sz="2800" kern="0" dirty="0">
              <a:solidFill>
                <a:srgbClr val="0000FF"/>
              </a:solidFill>
            </a:endParaRPr>
          </a:p>
          <a:p>
            <a:r>
              <a:rPr lang="en-US" sz="2200" kern="0" dirty="0"/>
              <a:t>@</a:t>
            </a:r>
            <a:r>
              <a:rPr lang="en-US" sz="2200" kern="0" dirty="0" err="1"/>
              <a:t>mealser</a:t>
            </a:r>
            <a:endParaRPr lang="en-US" sz="2200" kern="0" dirty="0"/>
          </a:p>
          <a:p>
            <a:endParaRPr lang="en-US" sz="1400" kern="0" dirty="0">
              <a:solidFill>
                <a:srgbClr val="0432FF"/>
              </a:solidFill>
            </a:endParaRPr>
          </a:p>
          <a:p>
            <a:r>
              <a:rPr lang="en-US" kern="0" dirty="0"/>
              <a:t>ETH Zurich</a:t>
            </a:r>
          </a:p>
          <a:p>
            <a:r>
              <a:rPr lang="en-US" kern="0" dirty="0"/>
              <a:t>Fall 2022</a:t>
            </a:r>
          </a:p>
          <a:p>
            <a:r>
              <a:rPr lang="en-US" kern="0" dirty="0"/>
              <a:t>24 October 2022</a:t>
            </a:r>
          </a:p>
          <a:p>
            <a:endParaRPr lang="en-US" b="1" kern="0" dirty="0">
              <a:solidFill>
                <a:srgbClr val="FF0000"/>
              </a:solidFill>
            </a:endParaRPr>
          </a:p>
          <a:p>
            <a:endParaRPr lang="en-US" sz="2200" kern="0" dirty="0">
              <a:solidFill>
                <a:srgbClr val="0432FF"/>
              </a:solidFill>
            </a:endParaRPr>
          </a:p>
          <a:p>
            <a:pPr algn="l"/>
            <a:endParaRPr lang="en-US" sz="2200" kern="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4383752-D972-DE42-9EAB-C31A66015D7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358" r="9134"/>
          <a:stretch/>
        </p:blipFill>
        <p:spPr>
          <a:xfrm>
            <a:off x="3509369" y="4216975"/>
            <a:ext cx="504057" cy="35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767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C1BDC-DE77-C840-8FA0-1F291C8E8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P&amp;S Genomics Courses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D91229-C11C-4E46-8EC7-FF10E9385C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6</a:t>
            </a:fld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4125CC-12D8-514A-B818-CE10FFFAECD4}"/>
              </a:ext>
            </a:extLst>
          </p:cNvPr>
          <p:cNvSpPr/>
          <p:nvPr/>
        </p:nvSpPr>
        <p:spPr>
          <a:xfrm>
            <a:off x="196504" y="5920472"/>
            <a:ext cx="89474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https://www.youtube.com/playlist?list=PL5Q2soXY2Zi8NrPDgOR1yRU_Cxxjw-u18</a:t>
            </a:r>
            <a:r>
              <a:rPr lang="en-US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EED3890-99C7-C84D-A4F0-BF6F0C7EFC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3325"/>
            <a:ext cx="9144000" cy="4191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91513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2FD41-9F6D-2143-9F90-BFDEA0FB5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500" dirty="0"/>
              <a:t>Genomics (Spring 2022)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2CB04-4AC0-1446-84A7-E56C0F7E0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371600"/>
            <a:ext cx="4127376" cy="4876800"/>
          </a:xfrm>
        </p:spPr>
        <p:txBody>
          <a:bodyPr/>
          <a:lstStyle/>
          <a:p>
            <a:r>
              <a:rPr lang="en-US" sz="16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Spring </a:t>
            </a:r>
            <a:r>
              <a:rPr lang="en-US" sz="1600" b="1" dirty="0">
                <a:solidFill>
                  <a:srgbClr val="0432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</a:t>
            </a:r>
            <a:r>
              <a:rPr lang="en-US" sz="1600" b="1" dirty="0">
                <a:solidFill>
                  <a:srgbClr val="0432FF"/>
                </a:solidFill>
              </a:rPr>
              <a:t>2</a:t>
            </a:r>
            <a:r>
              <a:rPr lang="en-US" sz="16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Edition: </a:t>
            </a:r>
          </a:p>
          <a:p>
            <a:pPr lvl="1"/>
            <a:r>
              <a:rPr lang="en-US" sz="1400" dirty="0">
                <a:solidFill>
                  <a:srgbClr val="0432FF"/>
                </a:solidFill>
                <a:hlinkClick r:id="rId4"/>
              </a:rPr>
              <a:t>https://safari.ethz.ch/projects_and_seminars/fall2022/doku.php?id=genome_seq_mobile</a:t>
            </a:r>
            <a:endParaRPr lang="en-US" sz="1400" dirty="0">
              <a:solidFill>
                <a:srgbClr val="0432FF"/>
              </a:solidFill>
            </a:endParaRPr>
          </a:p>
          <a:p>
            <a:pPr lvl="1"/>
            <a:endParaRPr lang="en-US" sz="1600" dirty="0">
              <a:solidFill>
                <a:srgbClr val="0432FF"/>
              </a:solidFill>
            </a:endParaRPr>
          </a:p>
          <a:p>
            <a:r>
              <a:rPr lang="en-US" sz="1600" b="1" dirty="0">
                <a:solidFill>
                  <a:srgbClr val="0432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 Livestream:</a:t>
            </a:r>
            <a:endParaRPr lang="en-US" sz="1600" b="1" dirty="0">
              <a:solidFill>
                <a:srgbClr val="0432FF"/>
              </a:solidFill>
              <a:hlinkClick r:id="rId6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/>
            <a:r>
              <a:rPr lang="en-US" sz="1400" dirty="0">
                <a:solidFill>
                  <a:srgbClr val="0432FF"/>
                </a:solidFill>
                <a:hlinkClick r:id="rId7"/>
              </a:rPr>
              <a:t>https://www.youtube.com/playlist?list=PL5Q2soXY2Zi8NrPDgOR1yRU_Cxxjw-u18</a:t>
            </a:r>
            <a:r>
              <a:rPr lang="en-US" sz="1400" dirty="0">
                <a:solidFill>
                  <a:srgbClr val="0432FF"/>
                </a:solidFill>
              </a:rPr>
              <a:t> </a:t>
            </a:r>
          </a:p>
          <a:p>
            <a:pPr lvl="1"/>
            <a:endParaRPr lang="en-US" sz="1600" dirty="0">
              <a:solidFill>
                <a:srgbClr val="0432FF"/>
              </a:solidFill>
            </a:endParaRPr>
          </a:p>
          <a:p>
            <a:endParaRPr lang="en-US" sz="1600" dirty="0">
              <a:solidFill>
                <a:srgbClr val="0432FF"/>
              </a:solidFill>
            </a:endParaRPr>
          </a:p>
          <a:p>
            <a:r>
              <a:rPr lang="en-US" sz="1600" dirty="0"/>
              <a:t>Project course</a:t>
            </a:r>
          </a:p>
          <a:p>
            <a:pPr lvl="1"/>
            <a:r>
              <a:rPr lang="en-US" sz="1400" dirty="0"/>
              <a:t>Taken by Bachelor’s/Master’s students</a:t>
            </a:r>
          </a:p>
          <a:p>
            <a:pPr lvl="1"/>
            <a:r>
              <a:rPr lang="en-US" sz="1400" dirty="0"/>
              <a:t>Genomics lectures</a:t>
            </a:r>
          </a:p>
          <a:p>
            <a:pPr lvl="1"/>
            <a:r>
              <a:rPr lang="en-US" sz="1400" dirty="0"/>
              <a:t>Hands-on research exploration</a:t>
            </a:r>
          </a:p>
          <a:p>
            <a:pPr lvl="1"/>
            <a:r>
              <a:rPr lang="en-US" sz="1400" dirty="0"/>
              <a:t>Many research readings</a:t>
            </a:r>
          </a:p>
          <a:p>
            <a:endParaRPr lang="en-US" sz="1600" dirty="0">
              <a:solidFill>
                <a:srgbClr val="0432FF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04A543-CA72-7D4F-8DC0-45297D9498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7260443-EF79-F944-9C81-D7EB95A3560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496" y="0"/>
            <a:ext cx="42119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92626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83B29-D30E-3A44-9DEB-3954F8FFE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Materials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1CB906-C1C5-BA43-9574-92F6EFBD93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8</a:t>
            </a:fld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B27EF8E-8749-CC4A-A964-7AD563287C20}"/>
              </a:ext>
            </a:extLst>
          </p:cNvPr>
          <p:cNvSpPr/>
          <p:nvPr/>
        </p:nvSpPr>
        <p:spPr>
          <a:xfrm>
            <a:off x="-33415" y="5955268"/>
            <a:ext cx="9210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2"/>
              </a:rPr>
              <a:t>https://safari.ethz.ch/projects_and_seminars/fall2022/doku.php?id=genome_seq_mobile</a:t>
            </a:r>
            <a:r>
              <a:rPr lang="en-US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C77813-F6F6-DF49-9BDA-3108F98604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51"/>
          <a:stretch/>
        </p:blipFill>
        <p:spPr>
          <a:xfrm>
            <a:off x="1828800" y="990600"/>
            <a:ext cx="4948238" cy="496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32746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F87BCA-B82E-D64D-BC3F-78D324C735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CDB237-6425-7841-9DA2-936FB42565AD}"/>
              </a:ext>
            </a:extLst>
          </p:cNvPr>
          <p:cNvSpPr/>
          <p:nvPr/>
        </p:nvSpPr>
        <p:spPr>
          <a:xfrm>
            <a:off x="1145357" y="2999283"/>
            <a:ext cx="68532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4800" dirty="0">
                <a:solidFill>
                  <a:srgbClr val="0432FF"/>
                </a:solidFill>
              </a:rPr>
              <a:t>The Role of This Course</a:t>
            </a:r>
            <a:endParaRPr lang="en-US" sz="4800" dirty="0">
              <a:solidFill>
                <a:srgbClr val="0432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24831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9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Edg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just">
          <a:defRPr sz="400" b="1" dirty="0">
            <a:solidFill>
              <a:schemeClr val="bg2"/>
            </a:solidFill>
            <a:latin typeface="europa"/>
          </a:defRPr>
        </a:defPPr>
      </a:lstStyle>
    </a:sp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4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Edge">
  <a:themeElements>
    <a:clrScheme name="Custom 5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0432FF"/>
      </a:hlink>
      <a:folHlink>
        <a:srgbClr val="0432FF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16197</TotalTime>
  <Words>3356</Words>
  <Application>Microsoft Macintosh PowerPoint</Application>
  <PresentationFormat>On-screen Show (4:3)</PresentationFormat>
  <Paragraphs>374</Paragraphs>
  <Slides>57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57</vt:i4>
      </vt:variant>
    </vt:vector>
  </HeadingPairs>
  <TitlesOfParts>
    <vt:vector size="75" baseType="lpstr">
      <vt:lpstr>ＭＳ Ｐゴシック</vt:lpstr>
      <vt:lpstr>Arial</vt:lpstr>
      <vt:lpstr>Calibri</vt:lpstr>
      <vt:lpstr>Garamond</vt:lpstr>
      <vt:lpstr>Tahoma</vt:lpstr>
      <vt:lpstr>Times New Roman</vt:lpstr>
      <vt:lpstr>Wingdings</vt:lpstr>
      <vt:lpstr>2_Edge</vt:lpstr>
      <vt:lpstr>3_Edge</vt:lpstr>
      <vt:lpstr>1_Metropolitan_bullet</vt:lpstr>
      <vt:lpstr>83_Edge</vt:lpstr>
      <vt:lpstr>10_Edge</vt:lpstr>
      <vt:lpstr>1_Edge</vt:lpstr>
      <vt:lpstr>4_Edge</vt:lpstr>
      <vt:lpstr>5_Edge</vt:lpstr>
      <vt:lpstr>7_Edge</vt:lpstr>
      <vt:lpstr>99_Edge</vt:lpstr>
      <vt:lpstr>9_Edge</vt:lpstr>
      <vt:lpstr>P&amp;S Mobile Genomics Introduction &amp; Course Logistics</vt:lpstr>
      <vt:lpstr>Mohammed Alser</vt:lpstr>
      <vt:lpstr>Intelligent Genomic Analyses</vt:lpstr>
      <vt:lpstr>Intelligent Genome Analysis</vt:lpstr>
      <vt:lpstr>Past Semesters</vt:lpstr>
      <vt:lpstr>Two P&amp;S Genomics Courses</vt:lpstr>
      <vt:lpstr>Genomics (Spring 2022)</vt:lpstr>
      <vt:lpstr>Course Materials</vt:lpstr>
      <vt:lpstr>PowerPoint Presentation</vt:lpstr>
      <vt:lpstr>Projects &amp; Seminars: Mobile Genomics</vt:lpstr>
      <vt:lpstr>Key Objectives</vt:lpstr>
      <vt:lpstr>Key Goal</vt:lpstr>
      <vt:lpstr>Prerequisites of the Course</vt:lpstr>
      <vt:lpstr>Course Info: Who Are We?</vt:lpstr>
      <vt:lpstr>Course Info: Who Are We? (I)</vt:lpstr>
      <vt:lpstr>Course Info: Who Are We? (II)</vt:lpstr>
      <vt:lpstr>Course Info: Who Are We? (III)</vt:lpstr>
      <vt:lpstr>Course Requirements and Expectations</vt:lpstr>
      <vt:lpstr>Course Website</vt:lpstr>
      <vt:lpstr>Project Assignment</vt:lpstr>
      <vt:lpstr>Assignment 1: Intelligent Genome Analysis</vt:lpstr>
      <vt:lpstr>Assignment 2: Basic Information</vt:lpstr>
      <vt:lpstr>Assignment 2: Project Preferences</vt:lpstr>
      <vt:lpstr>Your Responsibilities</vt:lpstr>
      <vt:lpstr>What is Intelligent Genome Analysis?</vt:lpstr>
      <vt:lpstr>Next Meetings</vt:lpstr>
      <vt:lpstr>Next Meetings</vt:lpstr>
      <vt:lpstr>Next Meetings</vt:lpstr>
      <vt:lpstr>Topics To Be Covered (I)</vt:lpstr>
      <vt:lpstr>Topics To Be Covered (II)</vt:lpstr>
      <vt:lpstr>Announcement</vt:lpstr>
      <vt:lpstr>Intelligent Genome Analysis</vt:lpstr>
      <vt:lpstr>Near-memory Pre-alignment Filtering</vt:lpstr>
      <vt:lpstr>Read Mapping in 111 pages! </vt:lpstr>
      <vt:lpstr>Feedback From Our Community!</vt:lpstr>
      <vt:lpstr>GenASM Framework [MICRO 2020]</vt:lpstr>
      <vt:lpstr>GenStore (ASPLOS 2022)</vt:lpstr>
      <vt:lpstr>GenPIP (MICRO 2022)</vt:lpstr>
      <vt:lpstr>SeGraM (ISCA 2022)</vt:lpstr>
      <vt:lpstr>GenASM Framework [MICRO 2020]</vt:lpstr>
      <vt:lpstr>Near-memory Pre-alignment Filtering</vt:lpstr>
      <vt:lpstr>Demeter (HD Food Microbiome Profiling)</vt:lpstr>
      <vt:lpstr>AIM (PIM Sequence Alignment Framework)</vt:lpstr>
      <vt:lpstr>SneakySnake [Bioinformatics 2020]</vt:lpstr>
      <vt:lpstr>GateKeeper [Alser+, Bioinformatics 2017]</vt:lpstr>
      <vt:lpstr>MAGNET</vt:lpstr>
      <vt:lpstr>Shouji (障子) [Alser+, Bioinformatics 2019]</vt:lpstr>
      <vt:lpstr>In-Memory Sequence Analysis GRIM-Filter</vt:lpstr>
      <vt:lpstr>Accelerating Genome Analysis</vt:lpstr>
      <vt:lpstr>More on Accelerating Genome Analysis ...</vt:lpstr>
      <vt:lpstr>More on Intelligent Genome Analysis …</vt:lpstr>
      <vt:lpstr>More on Intelligent Genome Analysis …</vt:lpstr>
      <vt:lpstr>More on Fast Genome Analysis …</vt:lpstr>
      <vt:lpstr>Detailed Lectures on Genome Analysis</vt:lpstr>
      <vt:lpstr>Prior Research on Genome Analysis (1/2)</vt:lpstr>
      <vt:lpstr>Prior Research on Genome Analysis (2/2)</vt:lpstr>
      <vt:lpstr>P&amp;S Mobile Genomics Introduction &amp; Course Logistics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Microsoft Office User</cp:lastModifiedBy>
  <cp:revision>643</cp:revision>
  <cp:lastPrinted>2022-10-24T11:36:41Z</cp:lastPrinted>
  <dcterms:created xsi:type="dcterms:W3CDTF">2010-09-08T00:51:32Z</dcterms:created>
  <dcterms:modified xsi:type="dcterms:W3CDTF">2022-10-24T12:49:43Z</dcterms:modified>
</cp:coreProperties>
</file>